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notesMasterIdLst>
    <p:notesMasterId r:id="rId22"/>
  </p:notesMasterIdLst>
  <p:sldSz cx="14630400" cy="8229600"/>
  <p:notesSz cx="8229600" cy="14630400"/>
  <p:embeddedFontLst>
    <p:embeddedFont>
      <p:font typeface="Open Sans"/>
      <p:regular r:id="rId27"/>
    </p:embeddedFont>
    <p:embeddedFont>
      <p:font typeface="Open Sans"/>
      <p:regular r:id="rId28"/>
    </p:embeddedFont>
    <p:embeddedFont>
      <p:font typeface="Open Sans"/>
      <p:regular r:id="rId29"/>
    </p:embeddedFont>
    <p:embeddedFont>
      <p:font typeface="Open Sans"/>
      <p:regular r:id="rId30"/>
    </p:embeddedFont>
    <p:embeddedFont>
      <p:font typeface="Open Sans"/>
      <p:regular r:id="rId31"/>
    </p:embeddedFont>
    <p:embeddedFont>
      <p:font typeface="Open Sans"/>
      <p:regular r:id="rId32"/>
    </p:embeddedFont>
    <p:embeddedFont>
      <p:font typeface="Open Sans"/>
      <p:regular r:id="rId33"/>
    </p:embeddedFont>
    <p:embeddedFont>
      <p:font typeface="Open Sans"/>
      <p:regular r:id="rId3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27" Type="http://schemas.openxmlformats.org/officeDocument/2006/relationships/font" Target="fonts/font1.fntdata"/><Relationship Id="rId28" Type="http://schemas.openxmlformats.org/officeDocument/2006/relationships/font" Target="fonts/font2.fntdata"/><Relationship Id="rId29" Type="http://schemas.openxmlformats.org/officeDocument/2006/relationships/font" Target="fonts/font3.fntdata"/><Relationship Id="rId30" Type="http://schemas.openxmlformats.org/officeDocument/2006/relationships/font" Target="fonts/font4.fntdata"/><Relationship Id="rId31" Type="http://schemas.openxmlformats.org/officeDocument/2006/relationships/font" Target="fonts/font5.fntdata"/><Relationship Id="rId32" Type="http://schemas.openxmlformats.org/officeDocument/2006/relationships/font" Target="fonts/font6.fntdata"/><Relationship Id="rId33" Type="http://schemas.openxmlformats.org/officeDocument/2006/relationships/font" Target="fonts/font7.fntdata"/><Relationship Id="rId3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7BED0"/>
          </a:solidFill>
          <a:ln/>
        </p:spPr>
      </p:sp>
      <p:sp>
        <p:nvSpPr>
          <p:cNvPr id="3" name="Shape 1"/>
          <p:cNvSpPr/>
          <p:nvPr/>
        </p:nvSpPr>
        <p:spPr>
          <a:xfrm>
            <a:off x="0" y="0"/>
            <a:ext cx="14630400" cy="8229600"/>
          </a:xfrm>
          <a:prstGeom prst="rect">
            <a:avLst/>
          </a:prstGeom>
          <a:solidFill>
            <a:srgbClr val="2C2A2A"/>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7BED0"/>
          </a:solidFill>
          <a:ln/>
        </p:spPr>
      </p:sp>
      <p:sp>
        <p:nvSpPr>
          <p:cNvPr id="3" name="Shape 1"/>
          <p:cNvSpPr/>
          <p:nvPr/>
        </p:nvSpPr>
        <p:spPr>
          <a:xfrm>
            <a:off x="0" y="0"/>
            <a:ext cx="14630400" cy="8229600"/>
          </a:xfrm>
          <a:prstGeom prst="rect">
            <a:avLst/>
          </a:prstGeom>
          <a:solidFill>
            <a:srgbClr val="2C2A2A"/>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7BED0"/>
          </a:solidFill>
          <a:ln/>
        </p:spPr>
      </p:sp>
      <p:sp>
        <p:nvSpPr>
          <p:cNvPr id="3" name="Shape 1"/>
          <p:cNvSpPr/>
          <p:nvPr/>
        </p:nvSpPr>
        <p:spPr>
          <a:xfrm>
            <a:off x="0" y="0"/>
            <a:ext cx="14630400" cy="8229600"/>
          </a:xfrm>
          <a:prstGeom prst="rect">
            <a:avLst/>
          </a:prstGeom>
          <a:solidFill>
            <a:srgbClr val="2C2A2A"/>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7BED0"/>
          </a:solidFill>
          <a:ln/>
        </p:spPr>
      </p:sp>
      <p:sp>
        <p:nvSpPr>
          <p:cNvPr id="3" name="Shape 1"/>
          <p:cNvSpPr/>
          <p:nvPr/>
        </p:nvSpPr>
        <p:spPr>
          <a:xfrm>
            <a:off x="0" y="0"/>
            <a:ext cx="14630400" cy="8229600"/>
          </a:xfrm>
          <a:prstGeom prst="rect">
            <a:avLst/>
          </a:prstGeom>
          <a:solidFill>
            <a:srgbClr val="2C2A2A"/>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7BED0"/>
          </a:solidFill>
          <a:ln/>
        </p:spPr>
      </p:sp>
      <p:sp>
        <p:nvSpPr>
          <p:cNvPr id="3" name="Shape 1"/>
          <p:cNvSpPr/>
          <p:nvPr/>
        </p:nvSpPr>
        <p:spPr>
          <a:xfrm>
            <a:off x="0" y="0"/>
            <a:ext cx="14630400" cy="8229600"/>
          </a:xfrm>
          <a:prstGeom prst="rect">
            <a:avLst/>
          </a:prstGeom>
          <a:solidFill>
            <a:srgbClr val="2C2A2A"/>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7BED0"/>
          </a:solidFill>
          <a:ln/>
        </p:spPr>
      </p:sp>
      <p:sp>
        <p:nvSpPr>
          <p:cNvPr id="3" name="Shape 1"/>
          <p:cNvSpPr/>
          <p:nvPr/>
        </p:nvSpPr>
        <p:spPr>
          <a:xfrm>
            <a:off x="0" y="0"/>
            <a:ext cx="14630400" cy="8229600"/>
          </a:xfrm>
          <a:prstGeom prst="rect">
            <a:avLst/>
          </a:prstGeom>
          <a:solidFill>
            <a:srgbClr val="2C2A2A"/>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7BED0"/>
          </a:solidFill>
          <a:ln/>
        </p:spPr>
      </p:sp>
      <p:sp>
        <p:nvSpPr>
          <p:cNvPr id="3" name="Shape 1"/>
          <p:cNvSpPr/>
          <p:nvPr/>
        </p:nvSpPr>
        <p:spPr>
          <a:xfrm>
            <a:off x="0" y="0"/>
            <a:ext cx="14630400" cy="8229600"/>
          </a:xfrm>
          <a:prstGeom prst="rect">
            <a:avLst/>
          </a:prstGeom>
          <a:solidFill>
            <a:srgbClr val="2C2A2A"/>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7BED0"/>
          </a:solidFill>
          <a:ln/>
        </p:spPr>
      </p:sp>
      <p:sp>
        <p:nvSpPr>
          <p:cNvPr id="3" name="Shape 1"/>
          <p:cNvSpPr/>
          <p:nvPr/>
        </p:nvSpPr>
        <p:spPr>
          <a:xfrm>
            <a:off x="0" y="0"/>
            <a:ext cx="14630400" cy="8229600"/>
          </a:xfrm>
          <a:prstGeom prst="rect">
            <a:avLst/>
          </a:prstGeom>
          <a:solidFill>
            <a:srgbClr val="2C2A2A"/>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7BED0"/>
          </a:solidFill>
          <a:ln/>
        </p:spPr>
      </p:sp>
      <p:sp>
        <p:nvSpPr>
          <p:cNvPr id="3" name="Shape 1"/>
          <p:cNvSpPr/>
          <p:nvPr/>
        </p:nvSpPr>
        <p:spPr>
          <a:xfrm>
            <a:off x="0" y="0"/>
            <a:ext cx="14630400" cy="8229600"/>
          </a:xfrm>
          <a:prstGeom prst="rect">
            <a:avLst/>
          </a:prstGeom>
          <a:solidFill>
            <a:srgbClr val="2C2A2A"/>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7BED0"/>
          </a:solidFill>
          <a:ln/>
        </p:spPr>
      </p:sp>
      <p:sp>
        <p:nvSpPr>
          <p:cNvPr id="3" name="Shape 1"/>
          <p:cNvSpPr/>
          <p:nvPr/>
        </p:nvSpPr>
        <p:spPr>
          <a:xfrm>
            <a:off x="0" y="0"/>
            <a:ext cx="14630400" cy="8229600"/>
          </a:xfrm>
          <a:prstGeom prst="rect">
            <a:avLst/>
          </a:prstGeom>
          <a:solidFill>
            <a:srgbClr val="2C2A2A"/>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7BED0"/>
          </a:solidFill>
          <a:ln/>
        </p:spPr>
      </p:sp>
      <p:sp>
        <p:nvSpPr>
          <p:cNvPr id="3" name="Shape 1"/>
          <p:cNvSpPr/>
          <p:nvPr/>
        </p:nvSpPr>
        <p:spPr>
          <a:xfrm>
            <a:off x="0" y="0"/>
            <a:ext cx="14630400" cy="8229600"/>
          </a:xfrm>
          <a:prstGeom prst="rect">
            <a:avLst/>
          </a:prstGeom>
          <a:solidFill>
            <a:srgbClr val="2C2A2A"/>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7BED0"/>
          </a:solidFill>
          <a:ln/>
        </p:spPr>
      </p:sp>
      <p:sp>
        <p:nvSpPr>
          <p:cNvPr id="3" name="Shape 1"/>
          <p:cNvSpPr/>
          <p:nvPr/>
        </p:nvSpPr>
        <p:spPr>
          <a:xfrm>
            <a:off x="0" y="0"/>
            <a:ext cx="14630400" cy="8229600"/>
          </a:xfrm>
          <a:prstGeom prst="rect">
            <a:avLst/>
          </a:prstGeom>
          <a:solidFill>
            <a:srgbClr val="2C2A2A"/>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7BED0"/>
          </a:solidFill>
          <a:ln/>
        </p:spPr>
      </p:sp>
      <p:sp>
        <p:nvSpPr>
          <p:cNvPr id="3" name="Shape 1"/>
          <p:cNvSpPr/>
          <p:nvPr/>
        </p:nvSpPr>
        <p:spPr>
          <a:xfrm>
            <a:off x="0" y="0"/>
            <a:ext cx="14630400" cy="8229600"/>
          </a:xfrm>
          <a:prstGeom prst="rect">
            <a:avLst/>
          </a:prstGeom>
          <a:solidFill>
            <a:srgbClr val="2C2A2A"/>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7BED0"/>
          </a:solidFill>
          <a:ln/>
        </p:spPr>
      </p:sp>
      <p:sp>
        <p:nvSpPr>
          <p:cNvPr id="3" name="Shape 1"/>
          <p:cNvSpPr/>
          <p:nvPr/>
        </p:nvSpPr>
        <p:spPr>
          <a:xfrm>
            <a:off x="0" y="0"/>
            <a:ext cx="14630400" cy="8229600"/>
          </a:xfrm>
          <a:prstGeom prst="rect">
            <a:avLst/>
          </a:prstGeom>
          <a:solidFill>
            <a:srgbClr val="2C2A2A"/>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7BED0"/>
          </a:solidFill>
          <a:ln/>
        </p:spPr>
      </p:sp>
      <p:sp>
        <p:nvSpPr>
          <p:cNvPr id="3" name="Shape 1"/>
          <p:cNvSpPr/>
          <p:nvPr/>
        </p:nvSpPr>
        <p:spPr>
          <a:xfrm>
            <a:off x="0" y="0"/>
            <a:ext cx="14630400" cy="8229600"/>
          </a:xfrm>
          <a:prstGeom prst="rect">
            <a:avLst/>
          </a:prstGeom>
          <a:solidFill>
            <a:srgbClr val="2C2A2A"/>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7BED0"/>
          </a:solidFill>
          <a:ln/>
        </p:spPr>
      </p:sp>
      <p:sp>
        <p:nvSpPr>
          <p:cNvPr id="3" name="Shape 1"/>
          <p:cNvSpPr/>
          <p:nvPr/>
        </p:nvSpPr>
        <p:spPr>
          <a:xfrm>
            <a:off x="0" y="0"/>
            <a:ext cx="14630400" cy="8229600"/>
          </a:xfrm>
          <a:prstGeom prst="rect">
            <a:avLst/>
          </a:prstGeom>
          <a:solidFill>
            <a:srgbClr val="2C2A2A"/>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7BED0"/>
          </a:solidFill>
          <a:ln/>
        </p:spPr>
      </p:sp>
      <p:sp>
        <p:nvSpPr>
          <p:cNvPr id="3" name="Shape 1"/>
          <p:cNvSpPr/>
          <p:nvPr/>
        </p:nvSpPr>
        <p:spPr>
          <a:xfrm>
            <a:off x="0" y="0"/>
            <a:ext cx="14630400" cy="8229600"/>
          </a:xfrm>
          <a:prstGeom prst="rect">
            <a:avLst/>
          </a:prstGeom>
          <a:solidFill>
            <a:srgbClr val="2C2A2A"/>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7BED0"/>
          </a:solidFill>
          <a:ln/>
        </p:spPr>
      </p:sp>
      <p:sp>
        <p:nvSpPr>
          <p:cNvPr id="3" name="Shape 1"/>
          <p:cNvSpPr/>
          <p:nvPr/>
        </p:nvSpPr>
        <p:spPr>
          <a:xfrm>
            <a:off x="0" y="0"/>
            <a:ext cx="14630400" cy="8229600"/>
          </a:xfrm>
          <a:prstGeom prst="rect">
            <a:avLst/>
          </a:prstGeom>
          <a:solidFill>
            <a:srgbClr val="2C2A2A"/>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7BED0"/>
          </a:solidFill>
          <a:ln/>
        </p:spPr>
      </p:sp>
      <p:sp>
        <p:nvSpPr>
          <p:cNvPr id="3" name="Shape 1"/>
          <p:cNvSpPr/>
          <p:nvPr/>
        </p:nvSpPr>
        <p:spPr>
          <a:xfrm>
            <a:off x="0" y="0"/>
            <a:ext cx="14630400" cy="8229600"/>
          </a:xfrm>
          <a:prstGeom prst="rect">
            <a:avLst/>
          </a:prstGeom>
          <a:solidFill>
            <a:srgbClr val="2C2A2A"/>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7BED0"/>
          </a:solidFill>
          <a:ln/>
        </p:spPr>
      </p:sp>
      <p:sp>
        <p:nvSpPr>
          <p:cNvPr id="3" name="Shape 1"/>
          <p:cNvSpPr/>
          <p:nvPr/>
        </p:nvSpPr>
        <p:spPr>
          <a:xfrm>
            <a:off x="0" y="0"/>
            <a:ext cx="14630400" cy="8229600"/>
          </a:xfrm>
          <a:prstGeom prst="rect">
            <a:avLst/>
          </a:prstGeom>
          <a:solidFill>
            <a:srgbClr val="2C2A2A"/>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slideLayout" Target="../slideLayouts/slideLayout11.xml"/><Relationship Id="rId7"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png"/><Relationship Id="rId7" Type="http://schemas.openxmlformats.org/officeDocument/2006/relationships/image" Target="../media/image-12-7.png"/><Relationship Id="rId8" Type="http://schemas.openxmlformats.org/officeDocument/2006/relationships/slideLayout" Target="../slideLayouts/slideLayout13.xml"/><Relationship Id="rId9"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5.png"/><Relationship Id="rId6" Type="http://schemas.openxmlformats.org/officeDocument/2006/relationships/image" Target="../media/image-13-6.png"/><Relationship Id="rId7" Type="http://schemas.openxmlformats.org/officeDocument/2006/relationships/image" Target="../media/image-13-7.png"/><Relationship Id="rId8" Type="http://schemas.openxmlformats.org/officeDocument/2006/relationships/image" Target="../media/image-13-8.png"/><Relationship Id="rId9" Type="http://schemas.openxmlformats.org/officeDocument/2006/relationships/image" Target="../media/image-13-9.png"/><Relationship Id="rId10" Type="http://schemas.openxmlformats.org/officeDocument/2006/relationships/slideLayout" Target="../slideLayouts/slideLayout14.xml"/><Relationship Id="rId11"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image" Target="../media/image-14-5.png"/><Relationship Id="rId6" Type="http://schemas.openxmlformats.org/officeDocument/2006/relationships/image" Target="../media/image-14-6.png"/><Relationship Id="rId7" Type="http://schemas.openxmlformats.org/officeDocument/2006/relationships/image" Target="../media/image-14-7.png"/><Relationship Id="rId8" Type="http://schemas.openxmlformats.org/officeDocument/2006/relationships/slideLayout" Target="../slideLayouts/slideLayout15.xml"/><Relationship Id="rId9"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6-5.png"/><Relationship Id="rId6" Type="http://schemas.openxmlformats.org/officeDocument/2006/relationships/image" Target="../media/image-16-6.png"/><Relationship Id="rId7" Type="http://schemas.openxmlformats.org/officeDocument/2006/relationships/image" Target="../media/image-16-7.png"/><Relationship Id="rId8" Type="http://schemas.openxmlformats.org/officeDocument/2006/relationships/image" Target="../media/image-16-8.png"/><Relationship Id="rId9" Type="http://schemas.openxmlformats.org/officeDocument/2006/relationships/image" Target="../media/image-16-9.png"/><Relationship Id="rId10" Type="http://schemas.openxmlformats.org/officeDocument/2006/relationships/image" Target="../media/image-16-10.png"/><Relationship Id="rId11" Type="http://schemas.openxmlformats.org/officeDocument/2006/relationships/image" Target="../media/image-16-11.png"/><Relationship Id="rId12" Type="http://schemas.openxmlformats.org/officeDocument/2006/relationships/image" Target="../media/image-16-12.png"/><Relationship Id="rId13" Type="http://schemas.openxmlformats.org/officeDocument/2006/relationships/image" Target="../media/image-16-13.png"/><Relationship Id="rId14" Type="http://schemas.openxmlformats.org/officeDocument/2006/relationships/slideLayout" Target="../slideLayouts/slideLayout17.xml"/><Relationship Id="rId15"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image" Target="../media/image-17-4.png"/><Relationship Id="rId5" Type="http://schemas.openxmlformats.org/officeDocument/2006/relationships/slideLayout" Target="../slideLayouts/slideLayout18.xml"/><Relationship Id="rId6"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19.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20.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21.xml"/><Relationship Id="rId3"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slideLayout" Target="../slideLayouts/slideLayout5.xml"/><Relationship Id="rId8"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0" Type="http://schemas.openxmlformats.org/officeDocument/2006/relationships/image" Target="../media/image-5-10.png"/><Relationship Id="rId11" Type="http://schemas.openxmlformats.org/officeDocument/2006/relationships/image" Target="../media/image-5-11.png"/><Relationship Id="rId12" Type="http://schemas.openxmlformats.org/officeDocument/2006/relationships/image" Target="../media/image-5-12.png"/><Relationship Id="rId13" Type="http://schemas.openxmlformats.org/officeDocument/2006/relationships/image" Target="../media/image-5-13.png"/><Relationship Id="rId14" Type="http://schemas.openxmlformats.org/officeDocument/2006/relationships/slideLayout" Target="../slideLayouts/slideLayout6.xml"/><Relationship Id="rId1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595360" y="0"/>
            <a:ext cx="6035040" cy="8229600"/>
          </a:xfrm>
          <a:prstGeom prst="rect">
            <a:avLst/>
          </a:prstGeom>
        </p:spPr>
      </p:pic>
      <p:sp>
        <p:nvSpPr>
          <p:cNvPr id="3" name="Text 0"/>
          <p:cNvSpPr/>
          <p:nvPr/>
        </p:nvSpPr>
        <p:spPr>
          <a:xfrm>
            <a:off x="793790" y="1157764"/>
            <a:ext cx="7556421" cy="2126337"/>
          </a:xfrm>
          <a:prstGeom prst="rect">
            <a:avLst/>
          </a:prstGeom>
          <a:noFill/>
          <a:ln/>
        </p:spPr>
        <p:txBody>
          <a:bodyPr wrap="square" lIns="0" tIns="0" rIns="0" bIns="0" rtlCol="0" anchor="t"/>
          <a:lstStyle/>
          <a:p>
            <a:pPr algn="l" indent="0" marL="0">
              <a:lnSpc>
                <a:spcPts val="5550"/>
              </a:lnSpc>
              <a:buNone/>
            </a:pPr>
            <a:r>
              <a:rPr lang="en-US" sz="4450" b="1" dirty="0">
                <a:solidFill>
                  <a:srgbClr val="968CA6"/>
                </a:solidFill>
                <a:latin typeface="Open Sans Bold" pitchFamily="34" charset="0"/>
                <a:ea typeface="Open Sans Bold" pitchFamily="34" charset="-122"/>
                <a:cs typeface="Open Sans Bold" pitchFamily="34" charset="-120"/>
              </a:rPr>
              <a:t>Threat Modeling and NIST CSF v2: A Practical Approach</a:t>
            </a:r>
            <a:endParaRPr lang="en-US" sz="4450" dirty="0"/>
          </a:p>
        </p:txBody>
      </p:sp>
      <p:sp>
        <p:nvSpPr>
          <p:cNvPr id="4" name="Text 1"/>
          <p:cNvSpPr/>
          <p:nvPr/>
        </p:nvSpPr>
        <p:spPr>
          <a:xfrm>
            <a:off x="793790" y="3624263"/>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B0A9BC"/>
                </a:solidFill>
                <a:latin typeface="Open Sans" pitchFamily="34" charset="0"/>
                <a:ea typeface="Open Sans" pitchFamily="34" charset="-122"/>
                <a:cs typeface="Open Sans" pitchFamily="34" charset="-120"/>
              </a:rPr>
              <a:t>Understanding, Applying, and Aligning security practices through effective threat modeling and the NIST Cybersecurity Framework v2. This presentation explores how these methodologies work together to create a comprehensive security strategy for your organization.</a:t>
            </a:r>
            <a:endParaRPr lang="en-US" sz="1750" dirty="0"/>
          </a:p>
        </p:txBody>
      </p:sp>
      <p:sp>
        <p:nvSpPr>
          <p:cNvPr id="5" name="Text 2"/>
          <p:cNvSpPr/>
          <p:nvPr/>
        </p:nvSpPr>
        <p:spPr>
          <a:xfrm>
            <a:off x="793790" y="5331023"/>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B0A9BC"/>
                </a:solidFill>
                <a:latin typeface="Open Sans" pitchFamily="34" charset="0"/>
                <a:ea typeface="Open Sans" pitchFamily="34" charset="-122"/>
                <a:cs typeface="Open Sans" pitchFamily="34" charset="-120"/>
              </a:rPr>
              <a:t>We'll examine practical approaches to identifying threats, assessing risks, and implementing appropriate controls within the expanded NIST CSF v2 framework.</a:t>
            </a:r>
            <a:endParaRPr lang="en-US" sz="1750" dirty="0"/>
          </a:p>
        </p:txBody>
      </p:sp>
      <p:sp>
        <p:nvSpPr>
          <p:cNvPr id="6" name="Shape 3"/>
          <p:cNvSpPr/>
          <p:nvPr/>
        </p:nvSpPr>
        <p:spPr>
          <a:xfrm>
            <a:off x="793790" y="6691789"/>
            <a:ext cx="362903" cy="362903"/>
          </a:xfrm>
          <a:prstGeom prst="roundRect">
            <a:avLst>
              <a:gd name="adj" fmla="val 25194296"/>
            </a:avLst>
          </a:prstGeom>
          <a:noFill/>
          <a:ln w="7620">
            <a:solidFill>
              <a:srgbClr val="4D4D51"/>
            </a:solidFill>
            <a:prstDash val="solid"/>
          </a:ln>
        </p:spPr>
      </p:sp>
      <p:pic>
        <p:nvPicPr>
          <p:cNvPr id="7" name="Image 1" descr="preencoded.png">    </p:cNvPr>
          <p:cNvPicPr>
            <a:picLocks noChangeAspect="1"/>
          </p:cNvPicPr>
          <p:nvPr/>
        </p:nvPicPr>
        <p:blipFill>
          <a:blip r:embed="rId2"/>
          <a:stretch>
            <a:fillRect/>
          </a:stretch>
        </p:blipFill>
        <p:spPr>
          <a:xfrm>
            <a:off x="801410" y="6699409"/>
            <a:ext cx="347663" cy="347663"/>
          </a:xfrm>
          <a:prstGeom prst="rect">
            <a:avLst/>
          </a:prstGeom>
        </p:spPr>
      </p:pic>
      <p:sp>
        <p:nvSpPr>
          <p:cNvPr id="8" name="Text 4"/>
          <p:cNvSpPr/>
          <p:nvPr/>
        </p:nvSpPr>
        <p:spPr>
          <a:xfrm>
            <a:off x="1270040" y="6674882"/>
            <a:ext cx="3247192" cy="396835"/>
          </a:xfrm>
          <a:prstGeom prst="rect">
            <a:avLst/>
          </a:prstGeom>
          <a:noFill/>
          <a:ln/>
        </p:spPr>
        <p:txBody>
          <a:bodyPr wrap="none" lIns="0" tIns="0" rIns="0" bIns="0" rtlCol="0" anchor="t"/>
          <a:lstStyle/>
          <a:p>
            <a:pPr algn="l" indent="0" marL="0">
              <a:lnSpc>
                <a:spcPts val="3100"/>
              </a:lnSpc>
              <a:buNone/>
            </a:pPr>
            <a:r>
              <a:rPr lang="en-US" sz="2200" b="1" dirty="0">
                <a:solidFill>
                  <a:srgbClr val="B0A9BC"/>
                </a:solidFill>
                <a:latin typeface="Open Sans Bold" pitchFamily="34" charset="0"/>
                <a:ea typeface="Open Sans Bold" pitchFamily="34" charset="-122"/>
                <a:cs typeface="Open Sans Bold" pitchFamily="34" charset="-120"/>
              </a:rPr>
              <a:t>by Alessandro Magnosi</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969883"/>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968CA6"/>
                </a:solidFill>
                <a:latin typeface="Open Sans Bold" pitchFamily="34" charset="0"/>
                <a:ea typeface="Open Sans Bold" pitchFamily="34" charset="-122"/>
                <a:cs typeface="Open Sans Bold" pitchFamily="34" charset="-120"/>
              </a:rPr>
              <a:t>STRIDE per Element</a:t>
            </a:r>
            <a:endParaRPr lang="en-US" sz="4450" dirty="0"/>
          </a:p>
        </p:txBody>
      </p:sp>
      <p:sp>
        <p:nvSpPr>
          <p:cNvPr id="3" name="Text 1"/>
          <p:cNvSpPr/>
          <p:nvPr/>
        </p:nvSpPr>
        <p:spPr>
          <a:xfrm>
            <a:off x="793790" y="2132290"/>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B0A9BC"/>
                </a:solidFill>
                <a:latin typeface="Open Sans" pitchFamily="34" charset="0"/>
                <a:ea typeface="Open Sans" pitchFamily="34" charset="-122"/>
                <a:cs typeface="Open Sans" pitchFamily="34" charset="-120"/>
              </a:rPr>
              <a:t>Applying STRIDE to different system elements ensures comprehensive threat coverage. Each component type—processes, data stores, data flows, and external interactors—has unique vulnerability patterns that can be systematically identified using the STRIDE framework.</a:t>
            </a:r>
            <a:endParaRPr lang="en-US" sz="1750" dirty="0"/>
          </a:p>
        </p:txBody>
      </p:sp>
      <p:sp>
        <p:nvSpPr>
          <p:cNvPr id="4" name="Text 2"/>
          <p:cNvSpPr/>
          <p:nvPr/>
        </p:nvSpPr>
        <p:spPr>
          <a:xfrm>
            <a:off x="793790" y="3476149"/>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B0A9BC"/>
                </a:solidFill>
                <a:latin typeface="Open Sans" pitchFamily="34" charset="0"/>
                <a:ea typeface="Open Sans" pitchFamily="34" charset="-122"/>
                <a:cs typeface="Open Sans" pitchFamily="34" charset="-120"/>
              </a:rPr>
              <a:t>This element-specific approach helps teams focus their analysis on the most relevant threat types for each component, making the threat modeling process more efficient and effective.</a:t>
            </a:r>
            <a:endParaRPr lang="en-US" sz="1750" dirty="0"/>
          </a:p>
        </p:txBody>
      </p:sp>
      <p:pic>
        <p:nvPicPr>
          <p:cNvPr id="5" name="Image 0" descr="preencoded.png">    </p:cNvPr>
          <p:cNvPicPr>
            <a:picLocks noChangeAspect="1"/>
          </p:cNvPicPr>
          <p:nvPr/>
        </p:nvPicPr>
        <p:blipFill>
          <a:blip r:embed="rId1"/>
          <a:stretch>
            <a:fillRect/>
          </a:stretch>
        </p:blipFill>
        <p:spPr>
          <a:xfrm>
            <a:off x="793790" y="4496753"/>
            <a:ext cx="566976" cy="566976"/>
          </a:xfrm>
          <a:prstGeom prst="rect">
            <a:avLst/>
          </a:prstGeom>
        </p:spPr>
      </p:pic>
      <p:sp>
        <p:nvSpPr>
          <p:cNvPr id="6" name="Text 3"/>
          <p:cNvSpPr/>
          <p:nvPr/>
        </p:nvSpPr>
        <p:spPr>
          <a:xfrm>
            <a:off x="1587579" y="4591764"/>
            <a:ext cx="2254210" cy="354330"/>
          </a:xfrm>
          <a:prstGeom prst="rect">
            <a:avLst/>
          </a:prstGeom>
          <a:noFill/>
          <a:ln/>
        </p:spPr>
        <p:txBody>
          <a:bodyPr wrap="none" lIns="0" tIns="0" rIns="0" bIns="0" rtlCol="0" anchor="t"/>
          <a:lstStyle/>
          <a:p>
            <a:pPr algn="l" indent="0" marL="0">
              <a:lnSpc>
                <a:spcPts val="2750"/>
              </a:lnSpc>
              <a:buNone/>
            </a:pPr>
            <a:r>
              <a:rPr lang="en-US" sz="2200" b="1" dirty="0">
                <a:solidFill>
                  <a:srgbClr val="B0A9BC"/>
                </a:solidFill>
                <a:latin typeface="Open Sans Bold" pitchFamily="34" charset="0"/>
                <a:ea typeface="Open Sans Bold" pitchFamily="34" charset="-122"/>
                <a:cs typeface="Open Sans Bold" pitchFamily="34" charset="-120"/>
              </a:rPr>
              <a:t>Processes</a:t>
            </a:r>
            <a:endParaRPr lang="en-US" sz="2200" dirty="0"/>
          </a:p>
        </p:txBody>
      </p:sp>
      <p:sp>
        <p:nvSpPr>
          <p:cNvPr id="7" name="Text 4"/>
          <p:cNvSpPr/>
          <p:nvPr/>
        </p:nvSpPr>
        <p:spPr>
          <a:xfrm>
            <a:off x="1587579" y="5082183"/>
            <a:ext cx="2254210" cy="2177415"/>
          </a:xfrm>
          <a:prstGeom prst="rect">
            <a:avLst/>
          </a:prstGeom>
          <a:noFill/>
          <a:ln/>
        </p:spPr>
        <p:txBody>
          <a:bodyPr wrap="square" lIns="0" tIns="0" rIns="0" bIns="0" rtlCol="0" anchor="t"/>
          <a:lstStyle/>
          <a:p>
            <a:pPr algn="l" indent="0" marL="0">
              <a:lnSpc>
                <a:spcPts val="2850"/>
              </a:lnSpc>
              <a:buNone/>
            </a:pPr>
            <a:r>
              <a:rPr lang="en-US" sz="1750" dirty="0">
                <a:solidFill>
                  <a:srgbClr val="B0A9BC"/>
                </a:solidFill>
                <a:latin typeface="Open Sans" pitchFamily="34" charset="0"/>
                <a:ea typeface="Open Sans" pitchFamily="34" charset="-122"/>
                <a:cs typeface="Open Sans" pitchFamily="34" charset="-120"/>
              </a:rPr>
              <a:t>Vulnerable to input validation flaws, buffer overflows, and injection attacks that could compromise execution.</a:t>
            </a:r>
            <a:endParaRPr lang="en-US" sz="1750" dirty="0"/>
          </a:p>
        </p:txBody>
      </p:sp>
      <p:pic>
        <p:nvPicPr>
          <p:cNvPr id="8" name="Image 1" descr="preencoded.png">    </p:cNvPr>
          <p:cNvPicPr>
            <a:picLocks noChangeAspect="1"/>
          </p:cNvPicPr>
          <p:nvPr/>
        </p:nvPicPr>
        <p:blipFill>
          <a:blip r:embed="rId2"/>
          <a:stretch>
            <a:fillRect/>
          </a:stretch>
        </p:blipFill>
        <p:spPr>
          <a:xfrm>
            <a:off x="4125278" y="4496753"/>
            <a:ext cx="566976" cy="566976"/>
          </a:xfrm>
          <a:prstGeom prst="rect">
            <a:avLst/>
          </a:prstGeom>
        </p:spPr>
      </p:pic>
      <p:sp>
        <p:nvSpPr>
          <p:cNvPr id="9" name="Text 5"/>
          <p:cNvSpPr/>
          <p:nvPr/>
        </p:nvSpPr>
        <p:spPr>
          <a:xfrm>
            <a:off x="4919067" y="4591764"/>
            <a:ext cx="2254329" cy="354330"/>
          </a:xfrm>
          <a:prstGeom prst="rect">
            <a:avLst/>
          </a:prstGeom>
          <a:noFill/>
          <a:ln/>
        </p:spPr>
        <p:txBody>
          <a:bodyPr wrap="none" lIns="0" tIns="0" rIns="0" bIns="0" rtlCol="0" anchor="t"/>
          <a:lstStyle/>
          <a:p>
            <a:pPr algn="l" indent="0" marL="0">
              <a:lnSpc>
                <a:spcPts val="2750"/>
              </a:lnSpc>
              <a:buNone/>
            </a:pPr>
            <a:r>
              <a:rPr lang="en-US" sz="2200" b="1" dirty="0">
                <a:solidFill>
                  <a:srgbClr val="B0A9BC"/>
                </a:solidFill>
                <a:latin typeface="Open Sans Bold" pitchFamily="34" charset="0"/>
                <a:ea typeface="Open Sans Bold" pitchFamily="34" charset="-122"/>
                <a:cs typeface="Open Sans Bold" pitchFamily="34" charset="-120"/>
              </a:rPr>
              <a:t>Data Stores</a:t>
            </a:r>
            <a:endParaRPr lang="en-US" sz="2200" dirty="0"/>
          </a:p>
        </p:txBody>
      </p:sp>
      <p:sp>
        <p:nvSpPr>
          <p:cNvPr id="10" name="Text 6"/>
          <p:cNvSpPr/>
          <p:nvPr/>
        </p:nvSpPr>
        <p:spPr>
          <a:xfrm>
            <a:off x="4919067" y="5082183"/>
            <a:ext cx="2254329" cy="2177415"/>
          </a:xfrm>
          <a:prstGeom prst="rect">
            <a:avLst/>
          </a:prstGeom>
          <a:noFill/>
          <a:ln/>
        </p:spPr>
        <p:txBody>
          <a:bodyPr wrap="square" lIns="0" tIns="0" rIns="0" bIns="0" rtlCol="0" anchor="t"/>
          <a:lstStyle/>
          <a:p>
            <a:pPr algn="l" indent="0" marL="0">
              <a:lnSpc>
                <a:spcPts val="2850"/>
              </a:lnSpc>
              <a:buNone/>
            </a:pPr>
            <a:r>
              <a:rPr lang="en-US" sz="1750" dirty="0">
                <a:solidFill>
                  <a:srgbClr val="B0A9BC"/>
                </a:solidFill>
                <a:latin typeface="Open Sans" pitchFamily="34" charset="0"/>
                <a:ea typeface="Open Sans" pitchFamily="34" charset="-122"/>
                <a:cs typeface="Open Sans" pitchFamily="34" charset="-120"/>
              </a:rPr>
              <a:t>May lack encryption, access controls, or integrity checks, leading to data breaches or corruption.</a:t>
            </a:r>
            <a:endParaRPr lang="en-US" sz="1750" dirty="0"/>
          </a:p>
        </p:txBody>
      </p:sp>
      <p:pic>
        <p:nvPicPr>
          <p:cNvPr id="11" name="Image 2" descr="preencoded.png">    </p:cNvPr>
          <p:cNvPicPr>
            <a:picLocks noChangeAspect="1"/>
          </p:cNvPicPr>
          <p:nvPr/>
        </p:nvPicPr>
        <p:blipFill>
          <a:blip r:embed="rId3"/>
          <a:stretch>
            <a:fillRect/>
          </a:stretch>
        </p:blipFill>
        <p:spPr>
          <a:xfrm>
            <a:off x="7456884" y="4496753"/>
            <a:ext cx="566976" cy="566976"/>
          </a:xfrm>
          <a:prstGeom prst="rect">
            <a:avLst/>
          </a:prstGeom>
        </p:spPr>
      </p:pic>
      <p:sp>
        <p:nvSpPr>
          <p:cNvPr id="12" name="Text 7"/>
          <p:cNvSpPr/>
          <p:nvPr/>
        </p:nvSpPr>
        <p:spPr>
          <a:xfrm>
            <a:off x="8250674" y="4591764"/>
            <a:ext cx="2254329" cy="354330"/>
          </a:xfrm>
          <a:prstGeom prst="rect">
            <a:avLst/>
          </a:prstGeom>
          <a:noFill/>
          <a:ln/>
        </p:spPr>
        <p:txBody>
          <a:bodyPr wrap="none" lIns="0" tIns="0" rIns="0" bIns="0" rtlCol="0" anchor="t"/>
          <a:lstStyle/>
          <a:p>
            <a:pPr algn="l" indent="0" marL="0">
              <a:lnSpc>
                <a:spcPts val="2750"/>
              </a:lnSpc>
              <a:buNone/>
            </a:pPr>
            <a:r>
              <a:rPr lang="en-US" sz="2200" b="1" dirty="0">
                <a:solidFill>
                  <a:srgbClr val="B0A9BC"/>
                </a:solidFill>
                <a:latin typeface="Open Sans Bold" pitchFamily="34" charset="0"/>
                <a:ea typeface="Open Sans Bold" pitchFamily="34" charset="-122"/>
                <a:cs typeface="Open Sans Bold" pitchFamily="34" charset="-120"/>
              </a:rPr>
              <a:t>Data Flows</a:t>
            </a:r>
            <a:endParaRPr lang="en-US" sz="2200" dirty="0"/>
          </a:p>
        </p:txBody>
      </p:sp>
      <p:sp>
        <p:nvSpPr>
          <p:cNvPr id="13" name="Text 8"/>
          <p:cNvSpPr/>
          <p:nvPr/>
        </p:nvSpPr>
        <p:spPr>
          <a:xfrm>
            <a:off x="8250674" y="5082183"/>
            <a:ext cx="2254329" cy="2177415"/>
          </a:xfrm>
          <a:prstGeom prst="rect">
            <a:avLst/>
          </a:prstGeom>
          <a:noFill/>
          <a:ln/>
        </p:spPr>
        <p:txBody>
          <a:bodyPr wrap="square" lIns="0" tIns="0" rIns="0" bIns="0" rtlCol="0" anchor="t"/>
          <a:lstStyle/>
          <a:p>
            <a:pPr algn="l" indent="0" marL="0">
              <a:lnSpc>
                <a:spcPts val="2850"/>
              </a:lnSpc>
              <a:buNone/>
            </a:pPr>
            <a:r>
              <a:rPr lang="en-US" sz="1750" dirty="0">
                <a:solidFill>
                  <a:srgbClr val="B0A9BC"/>
                </a:solidFill>
                <a:latin typeface="Open Sans" pitchFamily="34" charset="0"/>
                <a:ea typeface="Open Sans" pitchFamily="34" charset="-122"/>
                <a:cs typeface="Open Sans" pitchFamily="34" charset="-120"/>
              </a:rPr>
              <a:t>Can be intercepted, modified, or redirected if not properly secured with encryption and authentication.</a:t>
            </a:r>
            <a:endParaRPr lang="en-US" sz="1750" dirty="0"/>
          </a:p>
        </p:txBody>
      </p:sp>
      <p:pic>
        <p:nvPicPr>
          <p:cNvPr id="14" name="Image 3" descr="preencoded.png">    </p:cNvPr>
          <p:cNvPicPr>
            <a:picLocks noChangeAspect="1"/>
          </p:cNvPicPr>
          <p:nvPr/>
        </p:nvPicPr>
        <p:blipFill>
          <a:blip r:embed="rId4"/>
          <a:stretch>
            <a:fillRect/>
          </a:stretch>
        </p:blipFill>
        <p:spPr>
          <a:xfrm>
            <a:off x="10788491" y="4496753"/>
            <a:ext cx="566976" cy="566976"/>
          </a:xfrm>
          <a:prstGeom prst="rect">
            <a:avLst/>
          </a:prstGeom>
        </p:spPr>
      </p:pic>
      <p:sp>
        <p:nvSpPr>
          <p:cNvPr id="15" name="Text 9"/>
          <p:cNvSpPr/>
          <p:nvPr/>
        </p:nvSpPr>
        <p:spPr>
          <a:xfrm>
            <a:off x="11582281" y="4591764"/>
            <a:ext cx="2254329" cy="708660"/>
          </a:xfrm>
          <a:prstGeom prst="rect">
            <a:avLst/>
          </a:prstGeom>
          <a:noFill/>
          <a:ln/>
        </p:spPr>
        <p:txBody>
          <a:bodyPr wrap="square" lIns="0" tIns="0" rIns="0" bIns="0" rtlCol="0" anchor="t"/>
          <a:lstStyle/>
          <a:p>
            <a:pPr algn="l" indent="0" marL="0">
              <a:lnSpc>
                <a:spcPts val="2750"/>
              </a:lnSpc>
              <a:buNone/>
            </a:pPr>
            <a:r>
              <a:rPr lang="en-US" sz="2200" b="1" dirty="0">
                <a:solidFill>
                  <a:srgbClr val="B0A9BC"/>
                </a:solidFill>
                <a:latin typeface="Open Sans Bold" pitchFamily="34" charset="0"/>
                <a:ea typeface="Open Sans Bold" pitchFamily="34" charset="-122"/>
                <a:cs typeface="Open Sans Bold" pitchFamily="34" charset="-120"/>
              </a:rPr>
              <a:t>External Interactors</a:t>
            </a:r>
            <a:endParaRPr lang="en-US" sz="2200" dirty="0"/>
          </a:p>
        </p:txBody>
      </p:sp>
      <p:sp>
        <p:nvSpPr>
          <p:cNvPr id="16" name="Text 10"/>
          <p:cNvSpPr/>
          <p:nvPr/>
        </p:nvSpPr>
        <p:spPr>
          <a:xfrm>
            <a:off x="11582281" y="5436513"/>
            <a:ext cx="2254329" cy="1814513"/>
          </a:xfrm>
          <a:prstGeom prst="rect">
            <a:avLst/>
          </a:prstGeom>
          <a:noFill/>
          <a:ln/>
        </p:spPr>
        <p:txBody>
          <a:bodyPr wrap="square" lIns="0" tIns="0" rIns="0" bIns="0" rtlCol="0" anchor="t"/>
          <a:lstStyle/>
          <a:p>
            <a:pPr algn="l" indent="0" marL="0">
              <a:lnSpc>
                <a:spcPts val="2850"/>
              </a:lnSpc>
              <a:buNone/>
            </a:pPr>
            <a:r>
              <a:rPr lang="en-US" sz="1750" dirty="0">
                <a:solidFill>
                  <a:srgbClr val="B0A9BC"/>
                </a:solidFill>
                <a:latin typeface="Open Sans" pitchFamily="34" charset="0"/>
                <a:ea typeface="Open Sans" pitchFamily="34" charset="-122"/>
                <a:cs typeface="Open Sans" pitchFamily="34" charset="-120"/>
              </a:rPr>
              <a:t>Potential sources of spoofed requests, malicious inputs, or unauthorized access attempts.</a:t>
            </a:r>
            <a:endParaRPr lang="en-US" sz="1750" dirty="0"/>
          </a:p>
        </p:txBody>
      </p:sp>
      <p:pic>
        <p:nvPicPr>
          <p:cNvPr id="17" name="Image 4" descr="preencoded.png">    </p:cNvPr>
          <p:cNvPicPr>
            <a:picLocks noChangeAspect="1"/>
          </p:cNvPicPr>
          <p:nvPr/>
        </p:nvPicPr>
        <p:blipFill>
          <a:blip r:embed="rId5"/>
          <a:stretch>
            <a:fillRect/>
          </a:stretch>
        </p:blipFill>
        <p:spPr>
          <a:xfrm>
            <a:off x="13959840" y="228600"/>
            <a:ext cx="441960" cy="5943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815340"/>
            <a:ext cx="9026128" cy="602456"/>
          </a:xfrm>
          <a:prstGeom prst="rect">
            <a:avLst/>
          </a:prstGeom>
          <a:noFill/>
          <a:ln/>
        </p:spPr>
        <p:txBody>
          <a:bodyPr wrap="none" lIns="0" tIns="0" rIns="0" bIns="0" rtlCol="0" anchor="t"/>
          <a:lstStyle/>
          <a:p>
            <a:pPr algn="l" indent="0" marL="0">
              <a:lnSpc>
                <a:spcPts val="4700"/>
              </a:lnSpc>
              <a:buNone/>
            </a:pPr>
            <a:r>
              <a:rPr lang="en-US" sz="3750" b="1" dirty="0">
                <a:solidFill>
                  <a:srgbClr val="968CA6"/>
                </a:solidFill>
                <a:latin typeface="Open Sans Bold" pitchFamily="34" charset="0"/>
                <a:ea typeface="Open Sans Bold" pitchFamily="34" charset="-122"/>
                <a:cs typeface="Open Sans Bold" pitchFamily="34" charset="-120"/>
              </a:rPr>
              <a:t>Risk Prioritization (DREAD/CVSS/FAIR)</a:t>
            </a:r>
            <a:endParaRPr lang="en-US" sz="3750" dirty="0"/>
          </a:p>
        </p:txBody>
      </p:sp>
      <p:sp>
        <p:nvSpPr>
          <p:cNvPr id="3" name="Text 1"/>
          <p:cNvSpPr/>
          <p:nvPr/>
        </p:nvSpPr>
        <p:spPr>
          <a:xfrm>
            <a:off x="793790" y="1803321"/>
            <a:ext cx="13042821" cy="616744"/>
          </a:xfrm>
          <a:prstGeom prst="rect">
            <a:avLst/>
          </a:prstGeom>
          <a:noFill/>
          <a:ln/>
        </p:spPr>
        <p:txBody>
          <a:bodyPr wrap="square" lIns="0" tIns="0" rIns="0" bIns="0" rtlCol="0" anchor="t"/>
          <a:lstStyle/>
          <a:p>
            <a:pPr algn="l" indent="0" marL="0">
              <a:lnSpc>
                <a:spcPts val="2400"/>
              </a:lnSpc>
              <a:buNone/>
            </a:pPr>
            <a:r>
              <a:rPr lang="en-US" sz="1500" dirty="0">
                <a:solidFill>
                  <a:srgbClr val="B0A9BC"/>
                </a:solidFill>
                <a:latin typeface="Open Sans" pitchFamily="34" charset="0"/>
                <a:ea typeface="Open Sans" pitchFamily="34" charset="-122"/>
                <a:cs typeface="Open Sans" pitchFamily="34" charset="-120"/>
              </a:rPr>
              <a:t>Once threats are identified, organizations need frameworks to prioritize them based on risk. Several methodologies provide structured approaches to risk assessment, helping teams focus their mitigation efforts on the most critical issues.</a:t>
            </a:r>
            <a:endParaRPr lang="en-US" sz="1500" dirty="0"/>
          </a:p>
        </p:txBody>
      </p:sp>
      <p:sp>
        <p:nvSpPr>
          <p:cNvPr id="4" name="Text 2"/>
          <p:cNvSpPr/>
          <p:nvPr/>
        </p:nvSpPr>
        <p:spPr>
          <a:xfrm>
            <a:off x="793790" y="2636877"/>
            <a:ext cx="13042821" cy="616744"/>
          </a:xfrm>
          <a:prstGeom prst="rect">
            <a:avLst/>
          </a:prstGeom>
          <a:noFill/>
          <a:ln/>
        </p:spPr>
        <p:txBody>
          <a:bodyPr wrap="square" lIns="0" tIns="0" rIns="0" bIns="0" rtlCol="0" anchor="t"/>
          <a:lstStyle/>
          <a:p>
            <a:pPr algn="l" indent="0" marL="0">
              <a:lnSpc>
                <a:spcPts val="2400"/>
              </a:lnSpc>
              <a:buNone/>
            </a:pPr>
            <a:r>
              <a:rPr lang="en-US" sz="1500" dirty="0">
                <a:solidFill>
                  <a:srgbClr val="B0A9BC"/>
                </a:solidFill>
                <a:latin typeface="Open Sans" pitchFamily="34" charset="0"/>
                <a:ea typeface="Open Sans" pitchFamily="34" charset="-122"/>
                <a:cs typeface="Open Sans" pitchFamily="34" charset="-120"/>
              </a:rPr>
              <a:t>The choice of risk assessment framework should match your team's maturity and decision-making needs. Each approach offers different perspectives on risk, from qualitative ratings to quantitative analysis.</a:t>
            </a:r>
            <a:endParaRPr lang="en-US" sz="1500" dirty="0"/>
          </a:p>
        </p:txBody>
      </p:sp>
      <p:sp>
        <p:nvSpPr>
          <p:cNvPr id="5" name="Text 3"/>
          <p:cNvSpPr/>
          <p:nvPr/>
        </p:nvSpPr>
        <p:spPr>
          <a:xfrm>
            <a:off x="793790" y="3663196"/>
            <a:ext cx="2409944" cy="301228"/>
          </a:xfrm>
          <a:prstGeom prst="rect">
            <a:avLst/>
          </a:prstGeom>
          <a:noFill/>
          <a:ln/>
        </p:spPr>
        <p:txBody>
          <a:bodyPr wrap="none" lIns="0" tIns="0" rIns="0" bIns="0" rtlCol="0" anchor="t"/>
          <a:lstStyle/>
          <a:p>
            <a:pPr algn="l" indent="0" marL="0">
              <a:lnSpc>
                <a:spcPts val="2350"/>
              </a:lnSpc>
              <a:buNone/>
            </a:pPr>
            <a:r>
              <a:rPr lang="en-US" sz="1850" b="1" dirty="0">
                <a:solidFill>
                  <a:srgbClr val="968CA6"/>
                </a:solidFill>
                <a:latin typeface="Open Sans Bold" pitchFamily="34" charset="0"/>
                <a:ea typeface="Open Sans Bold" pitchFamily="34" charset="-122"/>
                <a:cs typeface="Open Sans Bold" pitchFamily="34" charset="-120"/>
              </a:rPr>
              <a:t>DREAD</a:t>
            </a:r>
            <a:endParaRPr lang="en-US" sz="1850" dirty="0"/>
          </a:p>
        </p:txBody>
      </p:sp>
      <p:sp>
        <p:nvSpPr>
          <p:cNvPr id="6" name="Text 4"/>
          <p:cNvSpPr/>
          <p:nvPr/>
        </p:nvSpPr>
        <p:spPr>
          <a:xfrm>
            <a:off x="793790" y="4157186"/>
            <a:ext cx="4033599" cy="308372"/>
          </a:xfrm>
          <a:prstGeom prst="rect">
            <a:avLst/>
          </a:prstGeom>
          <a:noFill/>
          <a:ln/>
        </p:spPr>
        <p:txBody>
          <a:bodyPr wrap="none" lIns="0" tIns="0" rIns="0" bIns="0" rtlCol="0" anchor="t"/>
          <a:lstStyle/>
          <a:p>
            <a:pPr algn="l" indent="0" marL="0">
              <a:lnSpc>
                <a:spcPts val="2400"/>
              </a:lnSpc>
              <a:buNone/>
            </a:pPr>
            <a:r>
              <a:rPr lang="en-US" sz="1500" dirty="0">
                <a:solidFill>
                  <a:srgbClr val="B0A9BC"/>
                </a:solidFill>
                <a:latin typeface="Open Sans" pitchFamily="34" charset="0"/>
                <a:ea typeface="Open Sans" pitchFamily="34" charset="-122"/>
                <a:cs typeface="Open Sans" pitchFamily="34" charset="-120"/>
              </a:rPr>
              <a:t>Evaluates threats across five dimensions:</a:t>
            </a:r>
            <a:endParaRPr lang="en-US" sz="1500" dirty="0"/>
          </a:p>
        </p:txBody>
      </p:sp>
      <p:sp>
        <p:nvSpPr>
          <p:cNvPr id="7" name="Text 5"/>
          <p:cNvSpPr/>
          <p:nvPr/>
        </p:nvSpPr>
        <p:spPr>
          <a:xfrm>
            <a:off x="793790" y="4639032"/>
            <a:ext cx="4033599" cy="308372"/>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B0A9BC"/>
                </a:solidFill>
                <a:latin typeface="Open Sans" pitchFamily="34" charset="0"/>
                <a:ea typeface="Open Sans" pitchFamily="34" charset="-122"/>
                <a:cs typeface="Open Sans" pitchFamily="34" charset="-120"/>
              </a:rPr>
              <a:t>Damage potential</a:t>
            </a:r>
            <a:endParaRPr lang="en-US" sz="1500" dirty="0"/>
          </a:p>
        </p:txBody>
      </p:sp>
      <p:sp>
        <p:nvSpPr>
          <p:cNvPr id="8" name="Text 6"/>
          <p:cNvSpPr/>
          <p:nvPr/>
        </p:nvSpPr>
        <p:spPr>
          <a:xfrm>
            <a:off x="793790" y="5014793"/>
            <a:ext cx="4033599" cy="308372"/>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B0A9BC"/>
                </a:solidFill>
                <a:latin typeface="Open Sans" pitchFamily="34" charset="0"/>
                <a:ea typeface="Open Sans" pitchFamily="34" charset="-122"/>
                <a:cs typeface="Open Sans" pitchFamily="34" charset="-120"/>
              </a:rPr>
              <a:t>Reproducibility</a:t>
            </a:r>
            <a:endParaRPr lang="en-US" sz="1500" dirty="0"/>
          </a:p>
        </p:txBody>
      </p:sp>
      <p:sp>
        <p:nvSpPr>
          <p:cNvPr id="9" name="Text 7"/>
          <p:cNvSpPr/>
          <p:nvPr/>
        </p:nvSpPr>
        <p:spPr>
          <a:xfrm>
            <a:off x="793790" y="5390555"/>
            <a:ext cx="4033599" cy="308372"/>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B0A9BC"/>
                </a:solidFill>
                <a:latin typeface="Open Sans" pitchFamily="34" charset="0"/>
                <a:ea typeface="Open Sans" pitchFamily="34" charset="-122"/>
                <a:cs typeface="Open Sans" pitchFamily="34" charset="-120"/>
              </a:rPr>
              <a:t>Exploitability</a:t>
            </a:r>
            <a:endParaRPr lang="en-US" sz="1500" dirty="0"/>
          </a:p>
        </p:txBody>
      </p:sp>
      <p:sp>
        <p:nvSpPr>
          <p:cNvPr id="10" name="Text 8"/>
          <p:cNvSpPr/>
          <p:nvPr/>
        </p:nvSpPr>
        <p:spPr>
          <a:xfrm>
            <a:off x="793790" y="5766316"/>
            <a:ext cx="4033599" cy="308372"/>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B0A9BC"/>
                </a:solidFill>
                <a:latin typeface="Open Sans" pitchFamily="34" charset="0"/>
                <a:ea typeface="Open Sans" pitchFamily="34" charset="-122"/>
                <a:cs typeface="Open Sans" pitchFamily="34" charset="-120"/>
              </a:rPr>
              <a:t>Affected users</a:t>
            </a:r>
            <a:endParaRPr lang="en-US" sz="1500" dirty="0"/>
          </a:p>
        </p:txBody>
      </p:sp>
      <p:sp>
        <p:nvSpPr>
          <p:cNvPr id="11" name="Text 9"/>
          <p:cNvSpPr/>
          <p:nvPr/>
        </p:nvSpPr>
        <p:spPr>
          <a:xfrm>
            <a:off x="793790" y="6142077"/>
            <a:ext cx="4033599" cy="308372"/>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B0A9BC"/>
                </a:solidFill>
                <a:latin typeface="Open Sans" pitchFamily="34" charset="0"/>
                <a:ea typeface="Open Sans" pitchFamily="34" charset="-122"/>
                <a:cs typeface="Open Sans" pitchFamily="34" charset="-120"/>
              </a:rPr>
              <a:t>Discoverability</a:t>
            </a:r>
            <a:endParaRPr lang="en-US" sz="1500" dirty="0"/>
          </a:p>
        </p:txBody>
      </p:sp>
      <p:sp>
        <p:nvSpPr>
          <p:cNvPr id="12" name="Text 10"/>
          <p:cNvSpPr/>
          <p:nvPr/>
        </p:nvSpPr>
        <p:spPr>
          <a:xfrm>
            <a:off x="793790" y="6623923"/>
            <a:ext cx="4033599" cy="616744"/>
          </a:xfrm>
          <a:prstGeom prst="rect">
            <a:avLst/>
          </a:prstGeom>
          <a:noFill/>
          <a:ln/>
        </p:spPr>
        <p:txBody>
          <a:bodyPr wrap="square" lIns="0" tIns="0" rIns="0" bIns="0" rtlCol="0" anchor="t"/>
          <a:lstStyle/>
          <a:p>
            <a:pPr algn="l" indent="0" marL="0">
              <a:lnSpc>
                <a:spcPts val="2400"/>
              </a:lnSpc>
              <a:buNone/>
            </a:pPr>
            <a:r>
              <a:rPr lang="en-US" sz="1500" dirty="0">
                <a:solidFill>
                  <a:srgbClr val="B0A9BC"/>
                </a:solidFill>
                <a:latin typeface="Open Sans" pitchFamily="34" charset="0"/>
                <a:ea typeface="Open Sans" pitchFamily="34" charset="-122"/>
                <a:cs typeface="Open Sans" pitchFamily="34" charset="-120"/>
              </a:rPr>
              <a:t>Provides a simple scoring system accessible to non-security experts.</a:t>
            </a:r>
            <a:endParaRPr lang="en-US" sz="1500" dirty="0"/>
          </a:p>
        </p:txBody>
      </p:sp>
      <p:sp>
        <p:nvSpPr>
          <p:cNvPr id="13" name="Text 11"/>
          <p:cNvSpPr/>
          <p:nvPr/>
        </p:nvSpPr>
        <p:spPr>
          <a:xfrm>
            <a:off x="5305306" y="3663196"/>
            <a:ext cx="2409944" cy="301228"/>
          </a:xfrm>
          <a:prstGeom prst="rect">
            <a:avLst/>
          </a:prstGeom>
          <a:noFill/>
          <a:ln/>
        </p:spPr>
        <p:txBody>
          <a:bodyPr wrap="none" lIns="0" tIns="0" rIns="0" bIns="0" rtlCol="0" anchor="t"/>
          <a:lstStyle/>
          <a:p>
            <a:pPr algn="l" indent="0" marL="0">
              <a:lnSpc>
                <a:spcPts val="2350"/>
              </a:lnSpc>
              <a:buNone/>
            </a:pPr>
            <a:r>
              <a:rPr lang="en-US" sz="1850" b="1" dirty="0">
                <a:solidFill>
                  <a:srgbClr val="968CA6"/>
                </a:solidFill>
                <a:latin typeface="Open Sans Bold" pitchFamily="34" charset="0"/>
                <a:ea typeface="Open Sans Bold" pitchFamily="34" charset="-122"/>
                <a:cs typeface="Open Sans Bold" pitchFamily="34" charset="-120"/>
              </a:rPr>
              <a:t>CVSS</a:t>
            </a:r>
            <a:endParaRPr lang="en-US" sz="1850" dirty="0"/>
          </a:p>
        </p:txBody>
      </p:sp>
      <p:sp>
        <p:nvSpPr>
          <p:cNvPr id="14" name="Text 12"/>
          <p:cNvSpPr/>
          <p:nvPr/>
        </p:nvSpPr>
        <p:spPr>
          <a:xfrm>
            <a:off x="5305306" y="4157186"/>
            <a:ext cx="4033599" cy="308372"/>
          </a:xfrm>
          <a:prstGeom prst="rect">
            <a:avLst/>
          </a:prstGeom>
          <a:noFill/>
          <a:ln/>
        </p:spPr>
        <p:txBody>
          <a:bodyPr wrap="none" lIns="0" tIns="0" rIns="0" bIns="0" rtlCol="0" anchor="t"/>
          <a:lstStyle/>
          <a:p>
            <a:pPr algn="l" indent="0" marL="0">
              <a:lnSpc>
                <a:spcPts val="2400"/>
              </a:lnSpc>
              <a:buNone/>
            </a:pPr>
            <a:r>
              <a:rPr lang="en-US" sz="1500" dirty="0">
                <a:solidFill>
                  <a:srgbClr val="B0A9BC"/>
                </a:solidFill>
                <a:latin typeface="Open Sans" pitchFamily="34" charset="0"/>
                <a:ea typeface="Open Sans" pitchFamily="34" charset="-122"/>
                <a:cs typeface="Open Sans" pitchFamily="34" charset="-120"/>
              </a:rPr>
              <a:t>Common Vulnerability Scoring System:</a:t>
            </a:r>
            <a:endParaRPr lang="en-US" sz="1500" dirty="0"/>
          </a:p>
        </p:txBody>
      </p:sp>
      <p:sp>
        <p:nvSpPr>
          <p:cNvPr id="15" name="Text 13"/>
          <p:cNvSpPr/>
          <p:nvPr/>
        </p:nvSpPr>
        <p:spPr>
          <a:xfrm>
            <a:off x="5305306" y="4639032"/>
            <a:ext cx="4033599" cy="308372"/>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B0A9BC"/>
                </a:solidFill>
                <a:latin typeface="Open Sans" pitchFamily="34" charset="0"/>
                <a:ea typeface="Open Sans" pitchFamily="34" charset="-122"/>
                <a:cs typeface="Open Sans" pitchFamily="34" charset="-120"/>
              </a:rPr>
              <a:t>Industry-standard severity score (0–10)</a:t>
            </a:r>
            <a:endParaRPr lang="en-US" sz="1500" dirty="0"/>
          </a:p>
        </p:txBody>
      </p:sp>
      <p:sp>
        <p:nvSpPr>
          <p:cNvPr id="16" name="Text 14"/>
          <p:cNvSpPr/>
          <p:nvPr/>
        </p:nvSpPr>
        <p:spPr>
          <a:xfrm>
            <a:off x="5305306" y="5014793"/>
            <a:ext cx="4033599" cy="616744"/>
          </a:xfrm>
          <a:prstGeom prst="rect">
            <a:avLst/>
          </a:prstGeom>
          <a:noFill/>
          <a:ln/>
        </p:spPr>
        <p:txBody>
          <a:bodyPr wrap="square" lIns="0" tIns="0" rIns="0" bIns="0" rtlCol="0" anchor="t"/>
          <a:lstStyle/>
          <a:p>
            <a:pPr algn="l" marL="342900" indent="-342900">
              <a:lnSpc>
                <a:spcPts val="2400"/>
              </a:lnSpc>
              <a:buSzPct val="100000"/>
              <a:buChar char="•"/>
            </a:pPr>
            <a:r>
              <a:rPr lang="en-US" sz="1500" dirty="0">
                <a:solidFill>
                  <a:srgbClr val="B0A9BC"/>
                </a:solidFill>
                <a:latin typeface="Open Sans" pitchFamily="34" charset="0"/>
                <a:ea typeface="Open Sans" pitchFamily="34" charset="-122"/>
                <a:cs typeface="Open Sans" pitchFamily="34" charset="-120"/>
              </a:rPr>
              <a:t>Considers base, temporal, and environmental metrics</a:t>
            </a:r>
            <a:endParaRPr lang="en-US" sz="1500" dirty="0"/>
          </a:p>
        </p:txBody>
      </p:sp>
      <p:sp>
        <p:nvSpPr>
          <p:cNvPr id="17" name="Text 15"/>
          <p:cNvSpPr/>
          <p:nvPr/>
        </p:nvSpPr>
        <p:spPr>
          <a:xfrm>
            <a:off x="5305306" y="5698927"/>
            <a:ext cx="4033599" cy="308372"/>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B0A9BC"/>
                </a:solidFill>
                <a:latin typeface="Open Sans" pitchFamily="34" charset="0"/>
                <a:ea typeface="Open Sans" pitchFamily="34" charset="-122"/>
                <a:cs typeface="Open Sans" pitchFamily="34" charset="-120"/>
              </a:rPr>
              <a:t>Provides consistent, comparable ratings</a:t>
            </a:r>
            <a:endParaRPr lang="en-US" sz="1500" dirty="0"/>
          </a:p>
        </p:txBody>
      </p:sp>
      <p:sp>
        <p:nvSpPr>
          <p:cNvPr id="18" name="Text 16"/>
          <p:cNvSpPr/>
          <p:nvPr/>
        </p:nvSpPr>
        <p:spPr>
          <a:xfrm>
            <a:off x="5305306" y="6180773"/>
            <a:ext cx="4033599" cy="616744"/>
          </a:xfrm>
          <a:prstGeom prst="rect">
            <a:avLst/>
          </a:prstGeom>
          <a:noFill/>
          <a:ln/>
        </p:spPr>
        <p:txBody>
          <a:bodyPr wrap="square" lIns="0" tIns="0" rIns="0" bIns="0" rtlCol="0" anchor="t"/>
          <a:lstStyle/>
          <a:p>
            <a:pPr algn="l" indent="0" marL="0">
              <a:lnSpc>
                <a:spcPts val="2400"/>
              </a:lnSpc>
              <a:buNone/>
            </a:pPr>
            <a:r>
              <a:rPr lang="en-US" sz="1500" dirty="0">
                <a:solidFill>
                  <a:srgbClr val="B0A9BC"/>
                </a:solidFill>
                <a:latin typeface="Open Sans" pitchFamily="34" charset="0"/>
                <a:ea typeface="Open Sans" pitchFamily="34" charset="-122"/>
                <a:cs typeface="Open Sans" pitchFamily="34" charset="-120"/>
              </a:rPr>
              <a:t>Widely used for communicating vulnerability severity.</a:t>
            </a:r>
            <a:endParaRPr lang="en-US" sz="1500" dirty="0"/>
          </a:p>
        </p:txBody>
      </p:sp>
      <p:sp>
        <p:nvSpPr>
          <p:cNvPr id="19" name="Text 17"/>
          <p:cNvSpPr/>
          <p:nvPr/>
        </p:nvSpPr>
        <p:spPr>
          <a:xfrm>
            <a:off x="9816822" y="3663196"/>
            <a:ext cx="2409944" cy="301228"/>
          </a:xfrm>
          <a:prstGeom prst="rect">
            <a:avLst/>
          </a:prstGeom>
          <a:noFill/>
          <a:ln/>
        </p:spPr>
        <p:txBody>
          <a:bodyPr wrap="none" lIns="0" tIns="0" rIns="0" bIns="0" rtlCol="0" anchor="t"/>
          <a:lstStyle/>
          <a:p>
            <a:pPr algn="l" indent="0" marL="0">
              <a:lnSpc>
                <a:spcPts val="2350"/>
              </a:lnSpc>
              <a:buNone/>
            </a:pPr>
            <a:r>
              <a:rPr lang="en-US" sz="1850" b="1" dirty="0">
                <a:solidFill>
                  <a:srgbClr val="968CA6"/>
                </a:solidFill>
                <a:latin typeface="Open Sans Bold" pitchFamily="34" charset="0"/>
                <a:ea typeface="Open Sans Bold" pitchFamily="34" charset="-122"/>
                <a:cs typeface="Open Sans Bold" pitchFamily="34" charset="-120"/>
              </a:rPr>
              <a:t>FAIR</a:t>
            </a:r>
            <a:endParaRPr lang="en-US" sz="1850" dirty="0"/>
          </a:p>
        </p:txBody>
      </p:sp>
      <p:sp>
        <p:nvSpPr>
          <p:cNvPr id="20" name="Text 18"/>
          <p:cNvSpPr/>
          <p:nvPr/>
        </p:nvSpPr>
        <p:spPr>
          <a:xfrm>
            <a:off x="9816822" y="4157186"/>
            <a:ext cx="4033599" cy="308372"/>
          </a:xfrm>
          <a:prstGeom prst="rect">
            <a:avLst/>
          </a:prstGeom>
          <a:noFill/>
          <a:ln/>
        </p:spPr>
        <p:txBody>
          <a:bodyPr wrap="none" lIns="0" tIns="0" rIns="0" bIns="0" rtlCol="0" anchor="t"/>
          <a:lstStyle/>
          <a:p>
            <a:pPr algn="l" indent="0" marL="0">
              <a:lnSpc>
                <a:spcPts val="2400"/>
              </a:lnSpc>
              <a:buNone/>
            </a:pPr>
            <a:r>
              <a:rPr lang="en-US" sz="1500" dirty="0">
                <a:solidFill>
                  <a:srgbClr val="B0A9BC"/>
                </a:solidFill>
                <a:latin typeface="Open Sans" pitchFamily="34" charset="0"/>
                <a:ea typeface="Open Sans" pitchFamily="34" charset="-122"/>
                <a:cs typeface="Open Sans" pitchFamily="34" charset="-120"/>
              </a:rPr>
              <a:t>Factor Analysis of Information Risk:</a:t>
            </a:r>
            <a:endParaRPr lang="en-US" sz="1500" dirty="0"/>
          </a:p>
        </p:txBody>
      </p:sp>
      <p:sp>
        <p:nvSpPr>
          <p:cNvPr id="21" name="Text 19"/>
          <p:cNvSpPr/>
          <p:nvPr/>
        </p:nvSpPr>
        <p:spPr>
          <a:xfrm>
            <a:off x="9816822" y="4639032"/>
            <a:ext cx="4033599" cy="308372"/>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B0A9BC"/>
                </a:solidFill>
                <a:latin typeface="Open Sans" pitchFamily="34" charset="0"/>
                <a:ea typeface="Open Sans" pitchFamily="34" charset="-122"/>
                <a:cs typeface="Open Sans" pitchFamily="34" charset="-120"/>
              </a:rPr>
              <a:t>Quantitative risk modeling</a:t>
            </a:r>
            <a:endParaRPr lang="en-US" sz="1500" dirty="0"/>
          </a:p>
        </p:txBody>
      </p:sp>
      <p:sp>
        <p:nvSpPr>
          <p:cNvPr id="22" name="Text 20"/>
          <p:cNvSpPr/>
          <p:nvPr/>
        </p:nvSpPr>
        <p:spPr>
          <a:xfrm>
            <a:off x="9816822" y="5014793"/>
            <a:ext cx="4033599" cy="616744"/>
          </a:xfrm>
          <a:prstGeom prst="rect">
            <a:avLst/>
          </a:prstGeom>
          <a:noFill/>
          <a:ln/>
        </p:spPr>
        <p:txBody>
          <a:bodyPr wrap="square" lIns="0" tIns="0" rIns="0" bIns="0" rtlCol="0" anchor="t"/>
          <a:lstStyle/>
          <a:p>
            <a:pPr algn="l" marL="342900" indent="-342900">
              <a:lnSpc>
                <a:spcPts val="2400"/>
              </a:lnSpc>
              <a:buSzPct val="100000"/>
              <a:buChar char="•"/>
            </a:pPr>
            <a:r>
              <a:rPr lang="en-US" sz="1500" dirty="0">
                <a:solidFill>
                  <a:srgbClr val="B0A9BC"/>
                </a:solidFill>
                <a:latin typeface="Open Sans" pitchFamily="34" charset="0"/>
                <a:ea typeface="Open Sans" pitchFamily="34" charset="-122"/>
                <a:cs typeface="Open Sans" pitchFamily="34" charset="-120"/>
              </a:rPr>
              <a:t>Analyzes loss event frequency and magnitude</a:t>
            </a:r>
            <a:endParaRPr lang="en-US" sz="1500" dirty="0"/>
          </a:p>
        </p:txBody>
      </p:sp>
      <p:sp>
        <p:nvSpPr>
          <p:cNvPr id="23" name="Text 21"/>
          <p:cNvSpPr/>
          <p:nvPr/>
        </p:nvSpPr>
        <p:spPr>
          <a:xfrm>
            <a:off x="9816822" y="5698927"/>
            <a:ext cx="4033599" cy="308372"/>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B0A9BC"/>
                </a:solidFill>
                <a:latin typeface="Open Sans" pitchFamily="34" charset="0"/>
                <a:ea typeface="Open Sans" pitchFamily="34" charset="-122"/>
                <a:cs typeface="Open Sans" pitchFamily="34" charset="-120"/>
              </a:rPr>
              <a:t>Supports financial risk calculations</a:t>
            </a:r>
            <a:endParaRPr lang="en-US" sz="1500" dirty="0"/>
          </a:p>
        </p:txBody>
      </p:sp>
      <p:sp>
        <p:nvSpPr>
          <p:cNvPr id="24" name="Text 22"/>
          <p:cNvSpPr/>
          <p:nvPr/>
        </p:nvSpPr>
        <p:spPr>
          <a:xfrm>
            <a:off x="9816822" y="6180773"/>
            <a:ext cx="4033599" cy="616744"/>
          </a:xfrm>
          <a:prstGeom prst="rect">
            <a:avLst/>
          </a:prstGeom>
          <a:noFill/>
          <a:ln/>
        </p:spPr>
        <p:txBody>
          <a:bodyPr wrap="square" lIns="0" tIns="0" rIns="0" bIns="0" rtlCol="0" anchor="t"/>
          <a:lstStyle/>
          <a:p>
            <a:pPr algn="l" indent="0" marL="0">
              <a:lnSpc>
                <a:spcPts val="2400"/>
              </a:lnSpc>
              <a:buNone/>
            </a:pPr>
            <a:r>
              <a:rPr lang="en-US" sz="1500" dirty="0">
                <a:solidFill>
                  <a:srgbClr val="B0A9BC"/>
                </a:solidFill>
                <a:latin typeface="Open Sans" pitchFamily="34" charset="0"/>
                <a:ea typeface="Open Sans" pitchFamily="34" charset="-122"/>
                <a:cs typeface="Open Sans" pitchFamily="34" charset="-120"/>
              </a:rPr>
              <a:t>Best for organizations seeking to quantify security risk in financial terms.</a:t>
            </a:r>
            <a:endParaRPr lang="en-US" sz="1500" dirty="0"/>
          </a:p>
        </p:txBody>
      </p:sp>
      <p:pic>
        <p:nvPicPr>
          <p:cNvPr id="25" name="Image 0" descr="preencoded.png">    </p:cNvPr>
          <p:cNvPicPr>
            <a:picLocks noChangeAspect="1"/>
          </p:cNvPicPr>
          <p:nvPr/>
        </p:nvPicPr>
        <p:blipFill>
          <a:blip r:embed="rId1"/>
          <a:stretch>
            <a:fillRect/>
          </a:stretch>
        </p:blipFill>
        <p:spPr>
          <a:xfrm>
            <a:off x="13959840" y="228600"/>
            <a:ext cx="441960" cy="5943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714137"/>
            <a:ext cx="4727972" cy="566976"/>
          </a:xfrm>
          <a:prstGeom prst="rect">
            <a:avLst/>
          </a:prstGeom>
          <a:noFill/>
          <a:ln/>
        </p:spPr>
        <p:txBody>
          <a:bodyPr wrap="none" lIns="0" tIns="0" rIns="0" bIns="0" rtlCol="0" anchor="t"/>
          <a:lstStyle/>
          <a:p>
            <a:pPr algn="l" indent="0" marL="0">
              <a:lnSpc>
                <a:spcPts val="4450"/>
              </a:lnSpc>
              <a:buNone/>
            </a:pPr>
            <a:r>
              <a:rPr lang="en-US" sz="3550" b="1" dirty="0">
                <a:solidFill>
                  <a:srgbClr val="968CA6"/>
                </a:solidFill>
                <a:latin typeface="Open Sans Bold" pitchFamily="34" charset="0"/>
                <a:ea typeface="Open Sans Bold" pitchFamily="34" charset="-122"/>
                <a:cs typeface="Open Sans Bold" pitchFamily="34" charset="-120"/>
              </a:rPr>
              <a:t>Common Mitigations</a:t>
            </a:r>
            <a:endParaRPr lang="en-US" sz="3550" dirty="0"/>
          </a:p>
        </p:txBody>
      </p:sp>
      <p:sp>
        <p:nvSpPr>
          <p:cNvPr id="3" name="Text 1"/>
          <p:cNvSpPr/>
          <p:nvPr/>
        </p:nvSpPr>
        <p:spPr>
          <a:xfrm>
            <a:off x="793790" y="1644015"/>
            <a:ext cx="13042821" cy="580549"/>
          </a:xfrm>
          <a:prstGeom prst="rect">
            <a:avLst/>
          </a:prstGeom>
          <a:noFill/>
          <a:ln/>
        </p:spPr>
        <p:txBody>
          <a:bodyPr wrap="square" lIns="0" tIns="0" rIns="0" bIns="0" rtlCol="0" anchor="t"/>
          <a:lstStyle/>
          <a:p>
            <a:pPr algn="l" indent="0" marL="0">
              <a:lnSpc>
                <a:spcPts val="2250"/>
              </a:lnSpc>
              <a:buNone/>
            </a:pPr>
            <a:r>
              <a:rPr lang="en-US" sz="1400" dirty="0">
                <a:solidFill>
                  <a:srgbClr val="B0A9BC"/>
                </a:solidFill>
                <a:latin typeface="Open Sans" pitchFamily="34" charset="0"/>
                <a:ea typeface="Open Sans" pitchFamily="34" charset="-122"/>
                <a:cs typeface="Open Sans" pitchFamily="34" charset="-120"/>
              </a:rPr>
              <a:t>Effective threat mitigation relies on applying secure design principles and implementing appropriate technical controls. These defensive measures help address identified threats and reduce overall security risk.</a:t>
            </a:r>
            <a:endParaRPr lang="en-US" sz="1400" dirty="0"/>
          </a:p>
        </p:txBody>
      </p:sp>
      <p:sp>
        <p:nvSpPr>
          <p:cNvPr id="4" name="Text 2"/>
          <p:cNvSpPr/>
          <p:nvPr/>
        </p:nvSpPr>
        <p:spPr>
          <a:xfrm>
            <a:off x="793790" y="2428637"/>
            <a:ext cx="13042821" cy="580549"/>
          </a:xfrm>
          <a:prstGeom prst="rect">
            <a:avLst/>
          </a:prstGeom>
          <a:noFill/>
          <a:ln/>
        </p:spPr>
        <p:txBody>
          <a:bodyPr wrap="square" lIns="0" tIns="0" rIns="0" bIns="0" rtlCol="0" anchor="t"/>
          <a:lstStyle/>
          <a:p>
            <a:pPr algn="l" indent="0" marL="0">
              <a:lnSpc>
                <a:spcPts val="2250"/>
              </a:lnSpc>
              <a:buNone/>
            </a:pPr>
            <a:r>
              <a:rPr lang="en-US" sz="1400" dirty="0">
                <a:solidFill>
                  <a:srgbClr val="B0A9BC"/>
                </a:solidFill>
                <a:latin typeface="Open Sans" pitchFamily="34" charset="0"/>
                <a:ea typeface="Open Sans" pitchFamily="34" charset="-122"/>
                <a:cs typeface="Open Sans" pitchFamily="34" charset="-120"/>
              </a:rPr>
              <a:t>When complete mitigation isn't feasible, organizations should document risk acceptance decisions, ensuring that security trade-offs are made consciously and with appropriate stakeholder involvement.</a:t>
            </a:r>
            <a:endParaRPr lang="en-US" sz="1400" dirty="0"/>
          </a:p>
        </p:txBody>
      </p:sp>
      <p:pic>
        <p:nvPicPr>
          <p:cNvPr id="5" name="Image 0" descr="preencoded.png">    </p:cNvPr>
          <p:cNvPicPr>
            <a:picLocks noChangeAspect="1"/>
          </p:cNvPicPr>
          <p:nvPr/>
        </p:nvPicPr>
        <p:blipFill>
          <a:blip r:embed="rId1"/>
          <a:stretch>
            <a:fillRect/>
          </a:stretch>
        </p:blipFill>
        <p:spPr>
          <a:xfrm>
            <a:off x="2978348" y="3213259"/>
            <a:ext cx="2152055" cy="1045488"/>
          </a:xfrm>
          <a:prstGeom prst="rect">
            <a:avLst/>
          </a:prstGeom>
        </p:spPr>
      </p:pic>
      <p:pic>
        <p:nvPicPr>
          <p:cNvPr id="6" name="Image 1" descr="preencoded.png">    </p:cNvPr>
          <p:cNvPicPr>
            <a:picLocks noChangeAspect="1"/>
          </p:cNvPicPr>
          <p:nvPr/>
        </p:nvPicPr>
        <p:blipFill>
          <a:blip r:embed="rId2"/>
          <a:stretch>
            <a:fillRect/>
          </a:stretch>
        </p:blipFill>
        <p:spPr>
          <a:xfrm>
            <a:off x="3926800" y="3706058"/>
            <a:ext cx="255151" cy="318968"/>
          </a:xfrm>
          <a:prstGeom prst="rect">
            <a:avLst/>
          </a:prstGeom>
        </p:spPr>
      </p:pic>
      <p:sp>
        <p:nvSpPr>
          <p:cNvPr id="7" name="Text 3"/>
          <p:cNvSpPr/>
          <p:nvPr/>
        </p:nvSpPr>
        <p:spPr>
          <a:xfrm>
            <a:off x="5311854" y="3394710"/>
            <a:ext cx="2268260" cy="283488"/>
          </a:xfrm>
          <a:prstGeom prst="rect">
            <a:avLst/>
          </a:prstGeom>
          <a:noFill/>
          <a:ln/>
        </p:spPr>
        <p:txBody>
          <a:bodyPr wrap="none" lIns="0" tIns="0" rIns="0" bIns="0" rtlCol="0" anchor="t"/>
          <a:lstStyle/>
          <a:p>
            <a:pPr algn="l" indent="0" marL="0">
              <a:lnSpc>
                <a:spcPts val="2200"/>
              </a:lnSpc>
              <a:buNone/>
            </a:pPr>
            <a:r>
              <a:rPr lang="en-US" sz="1750" b="1" dirty="0">
                <a:solidFill>
                  <a:srgbClr val="B0A9BC"/>
                </a:solidFill>
                <a:latin typeface="Open Sans Bold" pitchFamily="34" charset="0"/>
                <a:ea typeface="Open Sans Bold" pitchFamily="34" charset="-122"/>
                <a:cs typeface="Open Sans Bold" pitchFamily="34" charset="-120"/>
              </a:rPr>
              <a:t>Technical Controls</a:t>
            </a:r>
            <a:endParaRPr lang="en-US" sz="1750" dirty="0"/>
          </a:p>
        </p:txBody>
      </p:sp>
      <p:sp>
        <p:nvSpPr>
          <p:cNvPr id="8" name="Text 4"/>
          <p:cNvSpPr/>
          <p:nvPr/>
        </p:nvSpPr>
        <p:spPr>
          <a:xfrm>
            <a:off x="5311854" y="3787021"/>
            <a:ext cx="4355544" cy="290274"/>
          </a:xfrm>
          <a:prstGeom prst="rect">
            <a:avLst/>
          </a:prstGeom>
          <a:noFill/>
          <a:ln/>
        </p:spPr>
        <p:txBody>
          <a:bodyPr wrap="none" lIns="0" tIns="0" rIns="0" bIns="0" rtlCol="0" anchor="t"/>
          <a:lstStyle/>
          <a:p>
            <a:pPr algn="l" indent="0" marL="0">
              <a:lnSpc>
                <a:spcPts val="2250"/>
              </a:lnSpc>
              <a:buNone/>
            </a:pPr>
            <a:r>
              <a:rPr lang="en-US" sz="1400" dirty="0">
                <a:solidFill>
                  <a:srgbClr val="B0A9BC"/>
                </a:solidFill>
                <a:latin typeface="Open Sans" pitchFamily="34" charset="0"/>
                <a:ea typeface="Open Sans" pitchFamily="34" charset="-122"/>
                <a:cs typeface="Open Sans" pitchFamily="34" charset="-120"/>
              </a:rPr>
              <a:t>Authentication, encryption, input validation, logging</a:t>
            </a:r>
            <a:endParaRPr lang="en-US" sz="1400" dirty="0"/>
          </a:p>
        </p:txBody>
      </p:sp>
      <p:sp>
        <p:nvSpPr>
          <p:cNvPr id="9" name="Shape 5"/>
          <p:cNvSpPr/>
          <p:nvPr/>
        </p:nvSpPr>
        <p:spPr>
          <a:xfrm>
            <a:off x="5175766" y="4271843"/>
            <a:ext cx="8615482" cy="11430"/>
          </a:xfrm>
          <a:prstGeom prst="roundRect">
            <a:avLst>
              <a:gd name="adj" fmla="val 1428840"/>
            </a:avLst>
          </a:prstGeom>
          <a:solidFill>
            <a:srgbClr val="455B6C"/>
          </a:solidFill>
          <a:ln/>
        </p:spPr>
      </p:sp>
      <p:pic>
        <p:nvPicPr>
          <p:cNvPr id="10" name="Image 2" descr="preencoded.png">    </p:cNvPr>
          <p:cNvPicPr>
            <a:picLocks noChangeAspect="1"/>
          </p:cNvPicPr>
          <p:nvPr/>
        </p:nvPicPr>
        <p:blipFill>
          <a:blip r:embed="rId3"/>
          <a:stretch>
            <a:fillRect/>
          </a:stretch>
        </p:blipFill>
        <p:spPr>
          <a:xfrm>
            <a:off x="1902381" y="4304109"/>
            <a:ext cx="4304109" cy="1045488"/>
          </a:xfrm>
          <a:prstGeom prst="rect">
            <a:avLst/>
          </a:prstGeom>
        </p:spPr>
      </p:pic>
      <p:pic>
        <p:nvPicPr>
          <p:cNvPr id="11" name="Image 3" descr="preencoded.png">    </p:cNvPr>
          <p:cNvPicPr>
            <a:picLocks noChangeAspect="1"/>
          </p:cNvPicPr>
          <p:nvPr/>
        </p:nvPicPr>
        <p:blipFill>
          <a:blip r:embed="rId4"/>
          <a:stretch>
            <a:fillRect/>
          </a:stretch>
        </p:blipFill>
        <p:spPr>
          <a:xfrm>
            <a:off x="3926800" y="4667369"/>
            <a:ext cx="255151" cy="318968"/>
          </a:xfrm>
          <a:prstGeom prst="rect">
            <a:avLst/>
          </a:prstGeom>
        </p:spPr>
      </p:pic>
      <p:sp>
        <p:nvSpPr>
          <p:cNvPr id="12" name="Text 6"/>
          <p:cNvSpPr/>
          <p:nvPr/>
        </p:nvSpPr>
        <p:spPr>
          <a:xfrm>
            <a:off x="6387941" y="4485561"/>
            <a:ext cx="2748201" cy="283488"/>
          </a:xfrm>
          <a:prstGeom prst="rect">
            <a:avLst/>
          </a:prstGeom>
          <a:noFill/>
          <a:ln/>
        </p:spPr>
        <p:txBody>
          <a:bodyPr wrap="none" lIns="0" tIns="0" rIns="0" bIns="0" rtlCol="0" anchor="t"/>
          <a:lstStyle/>
          <a:p>
            <a:pPr algn="l" indent="0" marL="0">
              <a:lnSpc>
                <a:spcPts val="2200"/>
              </a:lnSpc>
              <a:buNone/>
            </a:pPr>
            <a:r>
              <a:rPr lang="en-US" sz="1750" b="1" dirty="0">
                <a:solidFill>
                  <a:srgbClr val="B0A9BC"/>
                </a:solidFill>
                <a:latin typeface="Open Sans Bold" pitchFamily="34" charset="0"/>
                <a:ea typeface="Open Sans Bold" pitchFamily="34" charset="-122"/>
                <a:cs typeface="Open Sans Bold" pitchFamily="34" charset="-120"/>
              </a:rPr>
              <a:t>Secure Design Principles</a:t>
            </a:r>
            <a:endParaRPr lang="en-US" sz="1750" dirty="0"/>
          </a:p>
        </p:txBody>
      </p:sp>
      <p:sp>
        <p:nvSpPr>
          <p:cNvPr id="13" name="Text 7"/>
          <p:cNvSpPr/>
          <p:nvPr/>
        </p:nvSpPr>
        <p:spPr>
          <a:xfrm>
            <a:off x="6387941" y="4877872"/>
            <a:ext cx="3689747" cy="290274"/>
          </a:xfrm>
          <a:prstGeom prst="rect">
            <a:avLst/>
          </a:prstGeom>
          <a:noFill/>
          <a:ln/>
        </p:spPr>
        <p:txBody>
          <a:bodyPr wrap="none" lIns="0" tIns="0" rIns="0" bIns="0" rtlCol="0" anchor="t"/>
          <a:lstStyle/>
          <a:p>
            <a:pPr algn="l" indent="0" marL="0">
              <a:lnSpc>
                <a:spcPts val="2250"/>
              </a:lnSpc>
              <a:buNone/>
            </a:pPr>
            <a:r>
              <a:rPr lang="en-US" sz="1400" dirty="0">
                <a:solidFill>
                  <a:srgbClr val="B0A9BC"/>
                </a:solidFill>
                <a:latin typeface="Open Sans" pitchFamily="34" charset="0"/>
                <a:ea typeface="Open Sans" pitchFamily="34" charset="-122"/>
                <a:cs typeface="Open Sans" pitchFamily="34" charset="-120"/>
              </a:rPr>
              <a:t>Least privilege, fail securely, secure defaults</a:t>
            </a:r>
            <a:endParaRPr lang="en-US" sz="1400" dirty="0"/>
          </a:p>
        </p:txBody>
      </p:sp>
      <p:sp>
        <p:nvSpPr>
          <p:cNvPr id="14" name="Shape 8"/>
          <p:cNvSpPr/>
          <p:nvPr/>
        </p:nvSpPr>
        <p:spPr>
          <a:xfrm>
            <a:off x="6251853" y="5362694"/>
            <a:ext cx="7539395" cy="11430"/>
          </a:xfrm>
          <a:prstGeom prst="roundRect">
            <a:avLst>
              <a:gd name="adj" fmla="val 1428840"/>
            </a:avLst>
          </a:prstGeom>
          <a:solidFill>
            <a:srgbClr val="455B6C"/>
          </a:solidFill>
          <a:ln/>
        </p:spPr>
      </p:sp>
      <p:pic>
        <p:nvPicPr>
          <p:cNvPr id="15" name="Image 4" descr="preencoded.png">    </p:cNvPr>
          <p:cNvPicPr>
            <a:picLocks noChangeAspect="1"/>
          </p:cNvPicPr>
          <p:nvPr/>
        </p:nvPicPr>
        <p:blipFill>
          <a:blip r:embed="rId5"/>
          <a:stretch>
            <a:fillRect/>
          </a:stretch>
        </p:blipFill>
        <p:spPr>
          <a:xfrm>
            <a:off x="826294" y="5394960"/>
            <a:ext cx="6456164" cy="1045488"/>
          </a:xfrm>
          <a:prstGeom prst="rect">
            <a:avLst/>
          </a:prstGeom>
        </p:spPr>
      </p:pic>
      <p:pic>
        <p:nvPicPr>
          <p:cNvPr id="16" name="Image 5" descr="preencoded.png">    </p:cNvPr>
          <p:cNvPicPr>
            <a:picLocks noChangeAspect="1"/>
          </p:cNvPicPr>
          <p:nvPr/>
        </p:nvPicPr>
        <p:blipFill>
          <a:blip r:embed="rId6"/>
          <a:stretch>
            <a:fillRect/>
          </a:stretch>
        </p:blipFill>
        <p:spPr>
          <a:xfrm>
            <a:off x="3926681" y="5758220"/>
            <a:ext cx="255151" cy="318968"/>
          </a:xfrm>
          <a:prstGeom prst="rect">
            <a:avLst/>
          </a:prstGeom>
        </p:spPr>
      </p:pic>
      <p:sp>
        <p:nvSpPr>
          <p:cNvPr id="17" name="Text 9"/>
          <p:cNvSpPr/>
          <p:nvPr/>
        </p:nvSpPr>
        <p:spPr>
          <a:xfrm>
            <a:off x="7463909" y="5576411"/>
            <a:ext cx="2302550" cy="283488"/>
          </a:xfrm>
          <a:prstGeom prst="rect">
            <a:avLst/>
          </a:prstGeom>
          <a:noFill/>
          <a:ln/>
        </p:spPr>
        <p:txBody>
          <a:bodyPr wrap="none" lIns="0" tIns="0" rIns="0" bIns="0" rtlCol="0" anchor="t"/>
          <a:lstStyle/>
          <a:p>
            <a:pPr algn="l" indent="0" marL="0">
              <a:lnSpc>
                <a:spcPts val="2200"/>
              </a:lnSpc>
              <a:buNone/>
            </a:pPr>
            <a:r>
              <a:rPr lang="en-US" sz="1750" b="1" dirty="0">
                <a:solidFill>
                  <a:srgbClr val="B0A9BC"/>
                </a:solidFill>
                <a:latin typeface="Open Sans Bold" pitchFamily="34" charset="0"/>
                <a:ea typeface="Open Sans Bold" pitchFamily="34" charset="-122"/>
                <a:cs typeface="Open Sans Bold" pitchFamily="34" charset="-120"/>
              </a:rPr>
              <a:t>Risk Documentation</a:t>
            </a:r>
            <a:endParaRPr lang="en-US" sz="1750" dirty="0"/>
          </a:p>
        </p:txBody>
      </p:sp>
      <p:sp>
        <p:nvSpPr>
          <p:cNvPr id="18" name="Text 10"/>
          <p:cNvSpPr/>
          <p:nvPr/>
        </p:nvSpPr>
        <p:spPr>
          <a:xfrm>
            <a:off x="7463909" y="5968722"/>
            <a:ext cx="2967038" cy="290274"/>
          </a:xfrm>
          <a:prstGeom prst="rect">
            <a:avLst/>
          </a:prstGeom>
          <a:noFill/>
          <a:ln/>
        </p:spPr>
        <p:txBody>
          <a:bodyPr wrap="none" lIns="0" tIns="0" rIns="0" bIns="0" rtlCol="0" anchor="t"/>
          <a:lstStyle/>
          <a:p>
            <a:pPr algn="l" indent="0" marL="0">
              <a:lnSpc>
                <a:spcPts val="2250"/>
              </a:lnSpc>
              <a:buNone/>
            </a:pPr>
            <a:r>
              <a:rPr lang="en-US" sz="1400" dirty="0">
                <a:solidFill>
                  <a:srgbClr val="B0A9BC"/>
                </a:solidFill>
                <a:latin typeface="Open Sans" pitchFamily="34" charset="0"/>
                <a:ea typeface="Open Sans" pitchFamily="34" charset="-122"/>
                <a:cs typeface="Open Sans" pitchFamily="34" charset="-120"/>
              </a:rPr>
              <a:t>Formal acceptance of residual risks</a:t>
            </a:r>
            <a:endParaRPr lang="en-US" sz="1400" dirty="0"/>
          </a:p>
        </p:txBody>
      </p:sp>
      <p:sp>
        <p:nvSpPr>
          <p:cNvPr id="19" name="Text 11"/>
          <p:cNvSpPr/>
          <p:nvPr/>
        </p:nvSpPr>
        <p:spPr>
          <a:xfrm>
            <a:off x="793790" y="6644521"/>
            <a:ext cx="13042821" cy="870823"/>
          </a:xfrm>
          <a:prstGeom prst="rect">
            <a:avLst/>
          </a:prstGeom>
          <a:noFill/>
          <a:ln/>
        </p:spPr>
        <p:txBody>
          <a:bodyPr wrap="square" lIns="0" tIns="0" rIns="0" bIns="0" rtlCol="0" anchor="t"/>
          <a:lstStyle/>
          <a:p>
            <a:pPr algn="l" indent="0" marL="0">
              <a:lnSpc>
                <a:spcPts val="2250"/>
              </a:lnSpc>
              <a:buNone/>
            </a:pPr>
            <a:r>
              <a:rPr lang="en-US" sz="1400" dirty="0">
                <a:solidFill>
                  <a:srgbClr val="B0A9BC"/>
                </a:solidFill>
                <a:latin typeface="Open Sans" pitchFamily="34" charset="0"/>
                <a:ea typeface="Open Sans" pitchFamily="34" charset="-122"/>
                <a:cs typeface="Open Sans" pitchFamily="34" charset="-120"/>
              </a:rPr>
              <a:t>The most effective security strategies combine multiple layers of defense. Technical controls implement specific protections, while secure design principles guide architectural decisions. When certain risks cannot be fully mitigated, formal risk acceptance processes ensure that decisions are documented and reviewed appropriately.</a:t>
            </a:r>
            <a:endParaRPr lang="en-US" sz="1400" dirty="0"/>
          </a:p>
        </p:txBody>
      </p:sp>
      <p:pic>
        <p:nvPicPr>
          <p:cNvPr id="20" name="Image 6" descr="preencoded.png">    </p:cNvPr>
          <p:cNvPicPr>
            <a:picLocks noChangeAspect="1"/>
          </p:cNvPicPr>
          <p:nvPr/>
        </p:nvPicPr>
        <p:blipFill>
          <a:blip r:embed="rId7"/>
          <a:stretch>
            <a:fillRect/>
          </a:stretch>
        </p:blipFill>
        <p:spPr>
          <a:xfrm>
            <a:off x="13959840" y="228600"/>
            <a:ext cx="441960" cy="59436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654487"/>
            <a:ext cx="5103614" cy="637937"/>
          </a:xfrm>
          <a:prstGeom prst="rect">
            <a:avLst/>
          </a:prstGeom>
          <a:noFill/>
          <a:ln/>
        </p:spPr>
        <p:txBody>
          <a:bodyPr wrap="none" lIns="0" tIns="0" rIns="0" bIns="0" rtlCol="0" anchor="t"/>
          <a:lstStyle/>
          <a:p>
            <a:pPr algn="l" indent="0" marL="0">
              <a:lnSpc>
                <a:spcPts val="5000"/>
              </a:lnSpc>
              <a:buNone/>
            </a:pPr>
            <a:r>
              <a:rPr lang="en-US" sz="4000" b="1" dirty="0">
                <a:solidFill>
                  <a:srgbClr val="968CA6"/>
                </a:solidFill>
                <a:latin typeface="Open Sans Bold" pitchFamily="34" charset="0"/>
                <a:ea typeface="Open Sans Bold" pitchFamily="34" charset="-122"/>
                <a:cs typeface="Open Sans Bold" pitchFamily="34" charset="-120"/>
              </a:rPr>
              <a:t>Make It Continuous</a:t>
            </a:r>
            <a:endParaRPr lang="en-US" sz="4000" dirty="0"/>
          </a:p>
        </p:txBody>
      </p:sp>
      <p:sp>
        <p:nvSpPr>
          <p:cNvPr id="3" name="Text 1"/>
          <p:cNvSpPr/>
          <p:nvPr/>
        </p:nvSpPr>
        <p:spPr>
          <a:xfrm>
            <a:off x="793790" y="1700689"/>
            <a:ext cx="13042821" cy="653415"/>
          </a:xfrm>
          <a:prstGeom prst="rect">
            <a:avLst/>
          </a:prstGeom>
          <a:noFill/>
          <a:ln/>
        </p:spPr>
        <p:txBody>
          <a:bodyPr wrap="square" lIns="0" tIns="0" rIns="0" bIns="0" rtlCol="0" anchor="t"/>
          <a:lstStyle/>
          <a:p>
            <a:pPr algn="l" indent="0" marL="0">
              <a:lnSpc>
                <a:spcPts val="2550"/>
              </a:lnSpc>
              <a:buNone/>
            </a:pPr>
            <a:r>
              <a:rPr lang="en-US" sz="1600" dirty="0">
                <a:solidFill>
                  <a:srgbClr val="B0A9BC"/>
                </a:solidFill>
                <a:latin typeface="Open Sans" pitchFamily="34" charset="0"/>
                <a:ea typeface="Open Sans" pitchFamily="34" charset="-122"/>
                <a:cs typeface="Open Sans" pitchFamily="34" charset="-120"/>
              </a:rPr>
              <a:t>Threat modeling isn't a one-time activity but an evolving artifact that should be updated throughout the system lifecycle. Regular updates ensure that security considerations remain aligned with the current state of the system.</a:t>
            </a:r>
            <a:endParaRPr lang="en-US" sz="1600" dirty="0"/>
          </a:p>
        </p:txBody>
      </p:sp>
      <p:sp>
        <p:nvSpPr>
          <p:cNvPr id="4" name="Text 2"/>
          <p:cNvSpPr/>
          <p:nvPr/>
        </p:nvSpPr>
        <p:spPr>
          <a:xfrm>
            <a:off x="793790" y="2583656"/>
            <a:ext cx="13042821" cy="653415"/>
          </a:xfrm>
          <a:prstGeom prst="rect">
            <a:avLst/>
          </a:prstGeom>
          <a:noFill/>
          <a:ln/>
        </p:spPr>
        <p:txBody>
          <a:bodyPr wrap="square" lIns="0" tIns="0" rIns="0" bIns="0" rtlCol="0" anchor="t"/>
          <a:lstStyle/>
          <a:p>
            <a:pPr algn="l" indent="0" marL="0">
              <a:lnSpc>
                <a:spcPts val="2550"/>
              </a:lnSpc>
              <a:buNone/>
            </a:pPr>
            <a:r>
              <a:rPr lang="en-US" sz="1600" dirty="0">
                <a:solidFill>
                  <a:srgbClr val="B0A9BC"/>
                </a:solidFill>
                <a:latin typeface="Open Sans" pitchFamily="34" charset="0"/>
                <a:ea typeface="Open Sans" pitchFamily="34" charset="-122"/>
                <a:cs typeface="Open Sans" pitchFamily="34" charset="-120"/>
              </a:rPr>
              <a:t>Automation tools like Threagile and pytm can help integrate threat modeling into development workflows, making it easier to maintain models as systems evolve and reducing the manual effort required.</a:t>
            </a:r>
            <a:endParaRPr lang="en-US" sz="1600" dirty="0"/>
          </a:p>
        </p:txBody>
      </p:sp>
      <p:sp>
        <p:nvSpPr>
          <p:cNvPr id="5" name="Text 3"/>
          <p:cNvSpPr/>
          <p:nvPr/>
        </p:nvSpPr>
        <p:spPr>
          <a:xfrm>
            <a:off x="2292429" y="3951446"/>
            <a:ext cx="2662476" cy="318849"/>
          </a:xfrm>
          <a:prstGeom prst="rect">
            <a:avLst/>
          </a:prstGeom>
          <a:noFill/>
          <a:ln/>
        </p:spPr>
        <p:txBody>
          <a:bodyPr wrap="none" lIns="0" tIns="0" rIns="0" bIns="0" rtlCol="0" anchor="t"/>
          <a:lstStyle/>
          <a:p>
            <a:pPr algn="r" indent="0" marL="0">
              <a:lnSpc>
                <a:spcPts val="2500"/>
              </a:lnSpc>
              <a:buNone/>
            </a:pPr>
            <a:r>
              <a:rPr lang="en-US" sz="2000" b="1" dirty="0">
                <a:solidFill>
                  <a:srgbClr val="B0A9BC"/>
                </a:solidFill>
                <a:latin typeface="Open Sans Bold" pitchFamily="34" charset="0"/>
                <a:ea typeface="Open Sans Bold" pitchFamily="34" charset="-122"/>
                <a:cs typeface="Open Sans Bold" pitchFamily="34" charset="-120"/>
              </a:rPr>
              <a:t>Per Sprint or Feature</a:t>
            </a:r>
            <a:endParaRPr lang="en-US" sz="2000" dirty="0"/>
          </a:p>
        </p:txBody>
      </p:sp>
      <p:sp>
        <p:nvSpPr>
          <p:cNvPr id="6" name="Text 4"/>
          <p:cNvSpPr/>
          <p:nvPr/>
        </p:nvSpPr>
        <p:spPr>
          <a:xfrm>
            <a:off x="793790" y="4392692"/>
            <a:ext cx="4161115" cy="653415"/>
          </a:xfrm>
          <a:prstGeom prst="rect">
            <a:avLst/>
          </a:prstGeom>
          <a:noFill/>
          <a:ln/>
        </p:spPr>
        <p:txBody>
          <a:bodyPr wrap="square" lIns="0" tIns="0" rIns="0" bIns="0" rtlCol="0" anchor="t"/>
          <a:lstStyle/>
          <a:p>
            <a:pPr algn="r" indent="0" marL="0">
              <a:lnSpc>
                <a:spcPts val="2550"/>
              </a:lnSpc>
              <a:buNone/>
            </a:pPr>
            <a:r>
              <a:rPr lang="en-US" sz="1600" dirty="0">
                <a:solidFill>
                  <a:srgbClr val="B0A9BC"/>
                </a:solidFill>
                <a:latin typeface="Open Sans" pitchFamily="34" charset="0"/>
                <a:ea typeface="Open Sans" pitchFamily="34" charset="-122"/>
                <a:cs typeface="Open Sans" pitchFamily="34" charset="-120"/>
              </a:rPr>
              <a:t>Update models with each development increment</a:t>
            </a:r>
            <a:endParaRPr lang="en-US" sz="1600" dirty="0"/>
          </a:p>
        </p:txBody>
      </p:sp>
      <p:pic>
        <p:nvPicPr>
          <p:cNvPr id="7" name="Image 0" descr="preencoded.png">    </p:cNvPr>
          <p:cNvPicPr>
            <a:picLocks noChangeAspect="1"/>
          </p:cNvPicPr>
          <p:nvPr/>
        </p:nvPicPr>
        <p:blipFill>
          <a:blip r:embed="rId1"/>
          <a:stretch>
            <a:fillRect/>
          </a:stretch>
        </p:blipFill>
        <p:spPr>
          <a:xfrm>
            <a:off x="5261015" y="3466624"/>
            <a:ext cx="4108371" cy="4108371"/>
          </a:xfrm>
          <a:prstGeom prst="rect">
            <a:avLst/>
          </a:prstGeom>
        </p:spPr>
      </p:pic>
      <p:pic>
        <p:nvPicPr>
          <p:cNvPr id="8" name="Image 1" descr="preencoded.png">    </p:cNvPr>
          <p:cNvPicPr>
            <a:picLocks noChangeAspect="1"/>
          </p:cNvPicPr>
          <p:nvPr/>
        </p:nvPicPr>
        <p:blipFill>
          <a:blip r:embed="rId2"/>
          <a:stretch>
            <a:fillRect/>
          </a:stretch>
        </p:blipFill>
        <p:spPr>
          <a:xfrm>
            <a:off x="6335554" y="4153495"/>
            <a:ext cx="305395" cy="381714"/>
          </a:xfrm>
          <a:prstGeom prst="rect">
            <a:avLst/>
          </a:prstGeom>
        </p:spPr>
      </p:pic>
      <p:sp>
        <p:nvSpPr>
          <p:cNvPr id="9" name="Text 5"/>
          <p:cNvSpPr/>
          <p:nvPr/>
        </p:nvSpPr>
        <p:spPr>
          <a:xfrm>
            <a:off x="9675495" y="4114800"/>
            <a:ext cx="2744629" cy="318849"/>
          </a:xfrm>
          <a:prstGeom prst="rect">
            <a:avLst/>
          </a:prstGeom>
          <a:noFill/>
          <a:ln/>
        </p:spPr>
        <p:txBody>
          <a:bodyPr wrap="none" lIns="0" tIns="0" rIns="0" bIns="0" rtlCol="0" anchor="t"/>
          <a:lstStyle/>
          <a:p>
            <a:pPr algn="l" indent="0" marL="0">
              <a:lnSpc>
                <a:spcPts val="2500"/>
              </a:lnSpc>
              <a:buNone/>
            </a:pPr>
            <a:r>
              <a:rPr lang="en-US" sz="2000" b="1" dirty="0">
                <a:solidFill>
                  <a:srgbClr val="B0A9BC"/>
                </a:solidFill>
                <a:latin typeface="Open Sans Bold" pitchFamily="34" charset="0"/>
                <a:ea typeface="Open Sans Bold" pitchFamily="34" charset="-122"/>
                <a:cs typeface="Open Sans Bold" pitchFamily="34" charset="-120"/>
              </a:rPr>
              <a:t>After Major Refactors</a:t>
            </a:r>
            <a:endParaRPr lang="en-US" sz="2000" dirty="0"/>
          </a:p>
        </p:txBody>
      </p:sp>
      <p:sp>
        <p:nvSpPr>
          <p:cNvPr id="10" name="Text 6"/>
          <p:cNvSpPr/>
          <p:nvPr/>
        </p:nvSpPr>
        <p:spPr>
          <a:xfrm>
            <a:off x="9675495" y="4556046"/>
            <a:ext cx="4161115" cy="326708"/>
          </a:xfrm>
          <a:prstGeom prst="rect">
            <a:avLst/>
          </a:prstGeom>
          <a:noFill/>
          <a:ln/>
        </p:spPr>
        <p:txBody>
          <a:bodyPr wrap="none" lIns="0" tIns="0" rIns="0" bIns="0" rtlCol="0" anchor="t"/>
          <a:lstStyle/>
          <a:p>
            <a:pPr algn="l" indent="0" marL="0">
              <a:lnSpc>
                <a:spcPts val="2550"/>
              </a:lnSpc>
              <a:buNone/>
            </a:pPr>
            <a:r>
              <a:rPr lang="en-US" sz="1600" dirty="0">
                <a:solidFill>
                  <a:srgbClr val="B0A9BC"/>
                </a:solidFill>
                <a:latin typeface="Open Sans" pitchFamily="34" charset="0"/>
                <a:ea typeface="Open Sans" pitchFamily="34" charset="-122"/>
                <a:cs typeface="Open Sans" pitchFamily="34" charset="-120"/>
              </a:rPr>
              <a:t>Reassess when architecture changes</a:t>
            </a:r>
            <a:endParaRPr lang="en-US" sz="1600" dirty="0"/>
          </a:p>
        </p:txBody>
      </p:sp>
      <p:pic>
        <p:nvPicPr>
          <p:cNvPr id="11" name="Image 2" descr="preencoded.png">    </p:cNvPr>
          <p:cNvPicPr>
            <a:picLocks noChangeAspect="1"/>
          </p:cNvPicPr>
          <p:nvPr/>
        </p:nvPicPr>
        <p:blipFill>
          <a:blip r:embed="rId3"/>
          <a:stretch>
            <a:fillRect/>
          </a:stretch>
        </p:blipFill>
        <p:spPr>
          <a:xfrm>
            <a:off x="5261015" y="3466624"/>
            <a:ext cx="4108371" cy="4108371"/>
          </a:xfrm>
          <a:prstGeom prst="rect">
            <a:avLst/>
          </a:prstGeom>
        </p:spPr>
      </p:pic>
      <p:pic>
        <p:nvPicPr>
          <p:cNvPr id="12" name="Image 3" descr="preencoded.png">    </p:cNvPr>
          <p:cNvPicPr>
            <a:picLocks noChangeAspect="1"/>
          </p:cNvPicPr>
          <p:nvPr/>
        </p:nvPicPr>
        <p:blipFill>
          <a:blip r:embed="rId4"/>
          <a:stretch>
            <a:fillRect/>
          </a:stretch>
        </p:blipFill>
        <p:spPr>
          <a:xfrm>
            <a:off x="8338780" y="4503063"/>
            <a:ext cx="305395" cy="381714"/>
          </a:xfrm>
          <a:prstGeom prst="rect">
            <a:avLst/>
          </a:prstGeom>
        </p:spPr>
      </p:pic>
      <p:sp>
        <p:nvSpPr>
          <p:cNvPr id="13" name="Text 7"/>
          <p:cNvSpPr/>
          <p:nvPr/>
        </p:nvSpPr>
        <p:spPr>
          <a:xfrm>
            <a:off x="9675495" y="6322100"/>
            <a:ext cx="2551748" cy="318849"/>
          </a:xfrm>
          <a:prstGeom prst="rect">
            <a:avLst/>
          </a:prstGeom>
          <a:noFill/>
          <a:ln/>
        </p:spPr>
        <p:txBody>
          <a:bodyPr wrap="none" lIns="0" tIns="0" rIns="0" bIns="0" rtlCol="0" anchor="t"/>
          <a:lstStyle/>
          <a:p>
            <a:pPr algn="l" indent="0" marL="0">
              <a:lnSpc>
                <a:spcPts val="2500"/>
              </a:lnSpc>
              <a:buNone/>
            </a:pPr>
            <a:r>
              <a:rPr lang="en-US" sz="2000" b="1" dirty="0">
                <a:solidFill>
                  <a:srgbClr val="B0A9BC"/>
                </a:solidFill>
                <a:latin typeface="Open Sans Bold" pitchFamily="34" charset="0"/>
                <a:ea typeface="Open Sans Bold" pitchFamily="34" charset="-122"/>
                <a:cs typeface="Open Sans Bold" pitchFamily="34" charset="-120"/>
              </a:rPr>
              <a:t>During Incidents</a:t>
            </a:r>
            <a:endParaRPr lang="en-US" sz="2000" dirty="0"/>
          </a:p>
        </p:txBody>
      </p:sp>
      <p:sp>
        <p:nvSpPr>
          <p:cNvPr id="14" name="Text 8"/>
          <p:cNvSpPr/>
          <p:nvPr/>
        </p:nvSpPr>
        <p:spPr>
          <a:xfrm>
            <a:off x="9675495" y="6763345"/>
            <a:ext cx="4161115" cy="326708"/>
          </a:xfrm>
          <a:prstGeom prst="rect">
            <a:avLst/>
          </a:prstGeom>
          <a:noFill/>
          <a:ln/>
        </p:spPr>
        <p:txBody>
          <a:bodyPr wrap="none" lIns="0" tIns="0" rIns="0" bIns="0" rtlCol="0" anchor="t"/>
          <a:lstStyle/>
          <a:p>
            <a:pPr algn="l" indent="0" marL="0">
              <a:lnSpc>
                <a:spcPts val="2550"/>
              </a:lnSpc>
              <a:buNone/>
            </a:pPr>
            <a:r>
              <a:rPr lang="en-US" sz="1600" dirty="0">
                <a:solidFill>
                  <a:srgbClr val="B0A9BC"/>
                </a:solidFill>
                <a:latin typeface="Open Sans" pitchFamily="34" charset="0"/>
                <a:ea typeface="Open Sans" pitchFamily="34" charset="-122"/>
                <a:cs typeface="Open Sans" pitchFamily="34" charset="-120"/>
              </a:rPr>
              <a:t>Incorporate lessons from security events</a:t>
            </a:r>
            <a:endParaRPr lang="en-US" sz="1600" dirty="0"/>
          </a:p>
        </p:txBody>
      </p:sp>
      <p:pic>
        <p:nvPicPr>
          <p:cNvPr id="15" name="Image 4" descr="preencoded.png">    </p:cNvPr>
          <p:cNvPicPr>
            <a:picLocks noChangeAspect="1"/>
          </p:cNvPicPr>
          <p:nvPr/>
        </p:nvPicPr>
        <p:blipFill>
          <a:blip r:embed="rId5"/>
          <a:stretch>
            <a:fillRect/>
          </a:stretch>
        </p:blipFill>
        <p:spPr>
          <a:xfrm>
            <a:off x="5261015" y="3466624"/>
            <a:ext cx="4108371" cy="4108371"/>
          </a:xfrm>
          <a:prstGeom prst="rect">
            <a:avLst/>
          </a:prstGeom>
        </p:spPr>
      </p:pic>
      <p:pic>
        <p:nvPicPr>
          <p:cNvPr id="16" name="Image 5" descr="preencoded.png">    </p:cNvPr>
          <p:cNvPicPr>
            <a:picLocks noChangeAspect="1"/>
          </p:cNvPicPr>
          <p:nvPr/>
        </p:nvPicPr>
        <p:blipFill>
          <a:blip r:embed="rId6"/>
          <a:stretch>
            <a:fillRect/>
          </a:stretch>
        </p:blipFill>
        <p:spPr>
          <a:xfrm>
            <a:off x="7989213" y="6506289"/>
            <a:ext cx="305395" cy="381714"/>
          </a:xfrm>
          <a:prstGeom prst="rect">
            <a:avLst/>
          </a:prstGeom>
        </p:spPr>
      </p:pic>
      <p:sp>
        <p:nvSpPr>
          <p:cNvPr id="17" name="Text 9"/>
          <p:cNvSpPr/>
          <p:nvPr/>
        </p:nvSpPr>
        <p:spPr>
          <a:xfrm>
            <a:off x="1673662" y="6322100"/>
            <a:ext cx="3281243" cy="318849"/>
          </a:xfrm>
          <a:prstGeom prst="rect">
            <a:avLst/>
          </a:prstGeom>
          <a:noFill/>
          <a:ln/>
        </p:spPr>
        <p:txBody>
          <a:bodyPr wrap="none" lIns="0" tIns="0" rIns="0" bIns="0" rtlCol="0" anchor="t"/>
          <a:lstStyle/>
          <a:p>
            <a:pPr algn="r" indent="0" marL="0">
              <a:lnSpc>
                <a:spcPts val="2500"/>
              </a:lnSpc>
              <a:buNone/>
            </a:pPr>
            <a:r>
              <a:rPr lang="en-US" sz="2000" b="1" dirty="0">
                <a:solidFill>
                  <a:srgbClr val="B0A9BC"/>
                </a:solidFill>
                <a:latin typeface="Open Sans Bold" pitchFamily="34" charset="0"/>
                <a:ea typeface="Open Sans Bold" pitchFamily="34" charset="-122"/>
                <a:cs typeface="Open Sans Bold" pitchFamily="34" charset="-120"/>
              </a:rPr>
              <a:t>Automate Where Possible</a:t>
            </a:r>
            <a:endParaRPr lang="en-US" sz="2000" dirty="0"/>
          </a:p>
        </p:txBody>
      </p:sp>
      <p:sp>
        <p:nvSpPr>
          <p:cNvPr id="18" name="Text 10"/>
          <p:cNvSpPr/>
          <p:nvPr/>
        </p:nvSpPr>
        <p:spPr>
          <a:xfrm>
            <a:off x="793790" y="6763345"/>
            <a:ext cx="4161115" cy="326708"/>
          </a:xfrm>
          <a:prstGeom prst="rect">
            <a:avLst/>
          </a:prstGeom>
          <a:noFill/>
          <a:ln/>
        </p:spPr>
        <p:txBody>
          <a:bodyPr wrap="none" lIns="0" tIns="0" rIns="0" bIns="0" rtlCol="0" anchor="t"/>
          <a:lstStyle/>
          <a:p>
            <a:pPr algn="r" indent="0" marL="0">
              <a:lnSpc>
                <a:spcPts val="2550"/>
              </a:lnSpc>
              <a:buNone/>
            </a:pPr>
            <a:r>
              <a:rPr lang="en-US" sz="1600" dirty="0">
                <a:solidFill>
                  <a:srgbClr val="B0A9BC"/>
                </a:solidFill>
                <a:latin typeface="Open Sans" pitchFamily="34" charset="0"/>
                <a:ea typeface="Open Sans" pitchFamily="34" charset="-122"/>
                <a:cs typeface="Open Sans" pitchFamily="34" charset="-120"/>
              </a:rPr>
              <a:t>Use tools to streamline the process</a:t>
            </a:r>
            <a:endParaRPr lang="en-US" sz="1600" dirty="0"/>
          </a:p>
        </p:txBody>
      </p:sp>
      <p:pic>
        <p:nvPicPr>
          <p:cNvPr id="19" name="Image 6" descr="preencoded.png">    </p:cNvPr>
          <p:cNvPicPr>
            <a:picLocks noChangeAspect="1"/>
          </p:cNvPicPr>
          <p:nvPr/>
        </p:nvPicPr>
        <p:blipFill>
          <a:blip r:embed="rId7"/>
          <a:stretch>
            <a:fillRect/>
          </a:stretch>
        </p:blipFill>
        <p:spPr>
          <a:xfrm>
            <a:off x="5261015" y="3466624"/>
            <a:ext cx="4108371" cy="4108371"/>
          </a:xfrm>
          <a:prstGeom prst="rect">
            <a:avLst/>
          </a:prstGeom>
        </p:spPr>
      </p:pic>
      <p:pic>
        <p:nvPicPr>
          <p:cNvPr id="20" name="Image 7" descr="preencoded.png">    </p:cNvPr>
          <p:cNvPicPr>
            <a:picLocks noChangeAspect="1"/>
          </p:cNvPicPr>
          <p:nvPr/>
        </p:nvPicPr>
        <p:blipFill>
          <a:blip r:embed="rId8"/>
          <a:stretch>
            <a:fillRect/>
          </a:stretch>
        </p:blipFill>
        <p:spPr>
          <a:xfrm>
            <a:off x="5985986" y="6156722"/>
            <a:ext cx="305395" cy="381714"/>
          </a:xfrm>
          <a:prstGeom prst="rect">
            <a:avLst/>
          </a:prstGeom>
        </p:spPr>
      </p:pic>
      <p:pic>
        <p:nvPicPr>
          <p:cNvPr id="21" name="Image 8" descr="preencoded.png">    </p:cNvPr>
          <p:cNvPicPr>
            <a:picLocks noChangeAspect="1"/>
          </p:cNvPicPr>
          <p:nvPr/>
        </p:nvPicPr>
        <p:blipFill>
          <a:blip r:embed="rId9"/>
          <a:stretch>
            <a:fillRect/>
          </a:stretch>
        </p:blipFill>
        <p:spPr>
          <a:xfrm>
            <a:off x="13959840" y="228600"/>
            <a:ext cx="441960" cy="59436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47474" y="587335"/>
            <a:ext cx="4138136" cy="433745"/>
          </a:xfrm>
          <a:prstGeom prst="rect">
            <a:avLst/>
          </a:prstGeom>
          <a:noFill/>
          <a:ln/>
        </p:spPr>
        <p:txBody>
          <a:bodyPr wrap="none" lIns="0" tIns="0" rIns="0" bIns="0" rtlCol="0" anchor="t"/>
          <a:lstStyle/>
          <a:p>
            <a:pPr algn="l" indent="0" marL="0">
              <a:lnSpc>
                <a:spcPts val="3400"/>
              </a:lnSpc>
              <a:buNone/>
            </a:pPr>
            <a:r>
              <a:rPr lang="en-US" sz="2700" b="1" dirty="0">
                <a:solidFill>
                  <a:srgbClr val="968CA6"/>
                </a:solidFill>
                <a:latin typeface="Open Sans Bold" pitchFamily="34" charset="0"/>
                <a:ea typeface="Open Sans Bold" pitchFamily="34" charset="-122"/>
                <a:cs typeface="Open Sans Bold" pitchFamily="34" charset="-120"/>
              </a:rPr>
              <a:t>Overview of NIST CSF v2</a:t>
            </a:r>
            <a:endParaRPr lang="en-US" sz="2700" dirty="0"/>
          </a:p>
        </p:txBody>
      </p:sp>
      <p:sp>
        <p:nvSpPr>
          <p:cNvPr id="3" name="Text 1"/>
          <p:cNvSpPr/>
          <p:nvPr/>
        </p:nvSpPr>
        <p:spPr>
          <a:xfrm>
            <a:off x="747474" y="1298615"/>
            <a:ext cx="13135451" cy="444103"/>
          </a:xfrm>
          <a:prstGeom prst="rect">
            <a:avLst/>
          </a:prstGeom>
          <a:noFill/>
          <a:ln/>
        </p:spPr>
        <p:txBody>
          <a:bodyPr wrap="square" lIns="0" tIns="0" rIns="0" bIns="0" rtlCol="0" anchor="t"/>
          <a:lstStyle/>
          <a:p>
            <a:pPr algn="l" indent="0" marL="0">
              <a:lnSpc>
                <a:spcPts val="1700"/>
              </a:lnSpc>
              <a:buNone/>
            </a:pPr>
            <a:r>
              <a:rPr lang="en-US" sz="1050" dirty="0">
                <a:solidFill>
                  <a:srgbClr val="B0A9BC"/>
                </a:solidFill>
                <a:latin typeface="Open Sans" pitchFamily="34" charset="0"/>
                <a:ea typeface="Open Sans" pitchFamily="34" charset="-122"/>
                <a:cs typeface="Open Sans" pitchFamily="34" charset="-120"/>
              </a:rPr>
              <a:t>The NIST Cybersecurity Framework version 2 provides a flexible structure for managing cybersecurity risks. It expands on the original framework by adding a new "Govern" function to the existing five core functions.</a:t>
            </a:r>
            <a:endParaRPr lang="en-US" sz="1050" dirty="0"/>
          </a:p>
        </p:txBody>
      </p:sp>
      <p:sp>
        <p:nvSpPr>
          <p:cNvPr id="4" name="Text 2"/>
          <p:cNvSpPr/>
          <p:nvPr/>
        </p:nvSpPr>
        <p:spPr>
          <a:xfrm>
            <a:off x="747474" y="1898809"/>
            <a:ext cx="13135451" cy="444103"/>
          </a:xfrm>
          <a:prstGeom prst="rect">
            <a:avLst/>
          </a:prstGeom>
          <a:noFill/>
          <a:ln/>
        </p:spPr>
        <p:txBody>
          <a:bodyPr wrap="square" lIns="0" tIns="0" rIns="0" bIns="0" rtlCol="0" anchor="t"/>
          <a:lstStyle/>
          <a:p>
            <a:pPr algn="l" indent="0" marL="0">
              <a:lnSpc>
                <a:spcPts val="1700"/>
              </a:lnSpc>
              <a:buNone/>
            </a:pPr>
            <a:r>
              <a:rPr lang="en-US" sz="1050" dirty="0">
                <a:solidFill>
                  <a:srgbClr val="B0A9BC"/>
                </a:solidFill>
                <a:latin typeface="Open Sans" pitchFamily="34" charset="0"/>
                <a:ea typeface="Open Sans" pitchFamily="34" charset="-122"/>
                <a:cs typeface="Open Sans" pitchFamily="34" charset="-120"/>
              </a:rPr>
              <a:t>This comprehensive approach helps organizations establish, assess, and improve their cybersecurity posture through a common language and systematic methodology that can be tailored to specific needs and risk profiles.</a:t>
            </a:r>
            <a:endParaRPr lang="en-US" sz="1050" dirty="0"/>
          </a:p>
        </p:txBody>
      </p:sp>
      <p:sp>
        <p:nvSpPr>
          <p:cNvPr id="5" name="Shape 3"/>
          <p:cNvSpPr/>
          <p:nvPr/>
        </p:nvSpPr>
        <p:spPr>
          <a:xfrm>
            <a:off x="747474" y="2499003"/>
            <a:ext cx="1094542" cy="799505"/>
          </a:xfrm>
          <a:prstGeom prst="roundRect">
            <a:avLst>
              <a:gd name="adj" fmla="val 15628"/>
            </a:avLst>
          </a:prstGeom>
          <a:solidFill>
            <a:srgbClr val="2C4253"/>
          </a:solidFill>
          <a:ln w="7620">
            <a:solidFill>
              <a:srgbClr val="455B6C"/>
            </a:solidFill>
            <a:prstDash val="solid"/>
          </a:ln>
        </p:spPr>
      </p:sp>
      <p:pic>
        <p:nvPicPr>
          <p:cNvPr id="6" name="Image 0" descr="preencoded.png">    </p:cNvPr>
          <p:cNvPicPr>
            <a:picLocks noChangeAspect="1"/>
          </p:cNvPicPr>
          <p:nvPr/>
        </p:nvPicPr>
        <p:blipFill>
          <a:blip r:embed="rId1"/>
          <a:stretch>
            <a:fillRect/>
          </a:stretch>
        </p:blipFill>
        <p:spPr>
          <a:xfrm>
            <a:off x="1197173" y="2776776"/>
            <a:ext cx="195143" cy="243959"/>
          </a:xfrm>
          <a:prstGeom prst="rect">
            <a:avLst/>
          </a:prstGeom>
        </p:spPr>
      </p:pic>
      <p:sp>
        <p:nvSpPr>
          <p:cNvPr id="7" name="Text 4"/>
          <p:cNvSpPr/>
          <p:nvPr/>
        </p:nvSpPr>
        <p:spPr>
          <a:xfrm>
            <a:off x="1980724" y="2637711"/>
            <a:ext cx="1735217" cy="216813"/>
          </a:xfrm>
          <a:prstGeom prst="rect">
            <a:avLst/>
          </a:prstGeom>
          <a:noFill/>
          <a:ln/>
        </p:spPr>
        <p:txBody>
          <a:bodyPr wrap="none" lIns="0" tIns="0" rIns="0" bIns="0" rtlCol="0" anchor="t"/>
          <a:lstStyle/>
          <a:p>
            <a:pPr algn="l" indent="0" marL="0">
              <a:lnSpc>
                <a:spcPts val="1700"/>
              </a:lnSpc>
              <a:buNone/>
            </a:pPr>
            <a:r>
              <a:rPr lang="en-US" sz="1350" b="1" dirty="0">
                <a:solidFill>
                  <a:srgbClr val="B0A9BC"/>
                </a:solidFill>
                <a:latin typeface="Open Sans Bold" pitchFamily="34" charset="0"/>
                <a:ea typeface="Open Sans Bold" pitchFamily="34" charset="-122"/>
                <a:cs typeface="Open Sans Bold" pitchFamily="34" charset="-120"/>
              </a:rPr>
              <a:t>Identify</a:t>
            </a:r>
            <a:endParaRPr lang="en-US" sz="1350" dirty="0"/>
          </a:p>
        </p:txBody>
      </p:sp>
      <p:sp>
        <p:nvSpPr>
          <p:cNvPr id="8" name="Text 5"/>
          <p:cNvSpPr/>
          <p:nvPr/>
        </p:nvSpPr>
        <p:spPr>
          <a:xfrm>
            <a:off x="1980724" y="2937748"/>
            <a:ext cx="2834521" cy="222052"/>
          </a:xfrm>
          <a:prstGeom prst="rect">
            <a:avLst/>
          </a:prstGeom>
          <a:noFill/>
          <a:ln/>
        </p:spPr>
        <p:txBody>
          <a:bodyPr wrap="none" lIns="0" tIns="0" rIns="0" bIns="0" rtlCol="0" anchor="t"/>
          <a:lstStyle/>
          <a:p>
            <a:pPr algn="l" indent="0" marL="0">
              <a:lnSpc>
                <a:spcPts val="1700"/>
              </a:lnSpc>
              <a:buNone/>
            </a:pPr>
            <a:r>
              <a:rPr lang="en-US" sz="1050" dirty="0">
                <a:solidFill>
                  <a:srgbClr val="B0A9BC"/>
                </a:solidFill>
                <a:latin typeface="Open Sans" pitchFamily="34" charset="0"/>
                <a:ea typeface="Open Sans" pitchFamily="34" charset="-122"/>
                <a:cs typeface="Open Sans" pitchFamily="34" charset="-120"/>
              </a:rPr>
              <a:t>Understand assets, risks, and dependencies</a:t>
            </a:r>
            <a:endParaRPr lang="en-US" sz="1050" dirty="0"/>
          </a:p>
        </p:txBody>
      </p:sp>
      <p:sp>
        <p:nvSpPr>
          <p:cNvPr id="9" name="Shape 6"/>
          <p:cNvSpPr/>
          <p:nvPr/>
        </p:nvSpPr>
        <p:spPr>
          <a:xfrm>
            <a:off x="1911310" y="3294697"/>
            <a:ext cx="11902321" cy="7620"/>
          </a:xfrm>
          <a:prstGeom prst="roundRect">
            <a:avLst>
              <a:gd name="adj" fmla="val 1639680"/>
            </a:avLst>
          </a:prstGeom>
          <a:solidFill>
            <a:srgbClr val="455B6C"/>
          </a:solidFill>
          <a:ln/>
        </p:spPr>
      </p:sp>
      <p:sp>
        <p:nvSpPr>
          <p:cNvPr id="10" name="Shape 7"/>
          <p:cNvSpPr/>
          <p:nvPr/>
        </p:nvSpPr>
        <p:spPr>
          <a:xfrm>
            <a:off x="747474" y="3367802"/>
            <a:ext cx="2189202" cy="799505"/>
          </a:xfrm>
          <a:prstGeom prst="roundRect">
            <a:avLst>
              <a:gd name="adj" fmla="val 15628"/>
            </a:avLst>
          </a:prstGeom>
          <a:solidFill>
            <a:srgbClr val="2C4253"/>
          </a:solidFill>
          <a:ln w="7620">
            <a:solidFill>
              <a:srgbClr val="455B6C"/>
            </a:solidFill>
            <a:prstDash val="solid"/>
          </a:ln>
        </p:spPr>
      </p:sp>
      <p:pic>
        <p:nvPicPr>
          <p:cNvPr id="11" name="Image 1" descr="preencoded.png">    </p:cNvPr>
          <p:cNvPicPr>
            <a:picLocks noChangeAspect="1"/>
          </p:cNvPicPr>
          <p:nvPr/>
        </p:nvPicPr>
        <p:blipFill>
          <a:blip r:embed="rId2"/>
          <a:stretch>
            <a:fillRect/>
          </a:stretch>
        </p:blipFill>
        <p:spPr>
          <a:xfrm>
            <a:off x="1744504" y="3645575"/>
            <a:ext cx="195143" cy="243959"/>
          </a:xfrm>
          <a:prstGeom prst="rect">
            <a:avLst/>
          </a:prstGeom>
        </p:spPr>
      </p:pic>
      <p:sp>
        <p:nvSpPr>
          <p:cNvPr id="12" name="Text 8"/>
          <p:cNvSpPr/>
          <p:nvPr/>
        </p:nvSpPr>
        <p:spPr>
          <a:xfrm>
            <a:off x="3075384" y="3506510"/>
            <a:ext cx="1735217" cy="216813"/>
          </a:xfrm>
          <a:prstGeom prst="rect">
            <a:avLst/>
          </a:prstGeom>
          <a:noFill/>
          <a:ln/>
        </p:spPr>
        <p:txBody>
          <a:bodyPr wrap="none" lIns="0" tIns="0" rIns="0" bIns="0" rtlCol="0" anchor="t"/>
          <a:lstStyle/>
          <a:p>
            <a:pPr algn="l" indent="0" marL="0">
              <a:lnSpc>
                <a:spcPts val="1700"/>
              </a:lnSpc>
              <a:buNone/>
            </a:pPr>
            <a:r>
              <a:rPr lang="en-US" sz="1350" b="1" dirty="0">
                <a:solidFill>
                  <a:srgbClr val="B0A9BC"/>
                </a:solidFill>
                <a:latin typeface="Open Sans Bold" pitchFamily="34" charset="0"/>
                <a:ea typeface="Open Sans Bold" pitchFamily="34" charset="-122"/>
                <a:cs typeface="Open Sans Bold" pitchFamily="34" charset="-120"/>
              </a:rPr>
              <a:t>Protect</a:t>
            </a:r>
            <a:endParaRPr lang="en-US" sz="1350" dirty="0"/>
          </a:p>
        </p:txBody>
      </p:sp>
      <p:sp>
        <p:nvSpPr>
          <p:cNvPr id="13" name="Text 9"/>
          <p:cNvSpPr/>
          <p:nvPr/>
        </p:nvSpPr>
        <p:spPr>
          <a:xfrm>
            <a:off x="3075384" y="3806547"/>
            <a:ext cx="2299335" cy="222052"/>
          </a:xfrm>
          <a:prstGeom prst="rect">
            <a:avLst/>
          </a:prstGeom>
          <a:noFill/>
          <a:ln/>
        </p:spPr>
        <p:txBody>
          <a:bodyPr wrap="none" lIns="0" tIns="0" rIns="0" bIns="0" rtlCol="0" anchor="t"/>
          <a:lstStyle/>
          <a:p>
            <a:pPr algn="l" indent="0" marL="0">
              <a:lnSpc>
                <a:spcPts val="1700"/>
              </a:lnSpc>
              <a:buNone/>
            </a:pPr>
            <a:r>
              <a:rPr lang="en-US" sz="1050" dirty="0">
                <a:solidFill>
                  <a:srgbClr val="B0A9BC"/>
                </a:solidFill>
                <a:latin typeface="Open Sans" pitchFamily="34" charset="0"/>
                <a:ea typeface="Open Sans" pitchFamily="34" charset="-122"/>
                <a:cs typeface="Open Sans" pitchFamily="34" charset="-120"/>
              </a:rPr>
              <a:t>Implement safeguards and controls</a:t>
            </a:r>
            <a:endParaRPr lang="en-US" sz="1050" dirty="0"/>
          </a:p>
        </p:txBody>
      </p:sp>
      <p:sp>
        <p:nvSpPr>
          <p:cNvPr id="14" name="Shape 10"/>
          <p:cNvSpPr/>
          <p:nvPr/>
        </p:nvSpPr>
        <p:spPr>
          <a:xfrm>
            <a:off x="3005971" y="4163497"/>
            <a:ext cx="10807660" cy="7620"/>
          </a:xfrm>
          <a:prstGeom prst="roundRect">
            <a:avLst>
              <a:gd name="adj" fmla="val 1639680"/>
            </a:avLst>
          </a:prstGeom>
          <a:solidFill>
            <a:srgbClr val="455B6C"/>
          </a:solidFill>
          <a:ln/>
        </p:spPr>
      </p:sp>
      <p:sp>
        <p:nvSpPr>
          <p:cNvPr id="15" name="Shape 11"/>
          <p:cNvSpPr/>
          <p:nvPr/>
        </p:nvSpPr>
        <p:spPr>
          <a:xfrm>
            <a:off x="747474" y="4236601"/>
            <a:ext cx="3283863" cy="799505"/>
          </a:xfrm>
          <a:prstGeom prst="roundRect">
            <a:avLst>
              <a:gd name="adj" fmla="val 15628"/>
            </a:avLst>
          </a:prstGeom>
          <a:solidFill>
            <a:srgbClr val="2C4253"/>
          </a:solidFill>
          <a:ln w="7620">
            <a:solidFill>
              <a:srgbClr val="455B6C"/>
            </a:solidFill>
            <a:prstDash val="solid"/>
          </a:ln>
        </p:spPr>
      </p:sp>
      <p:pic>
        <p:nvPicPr>
          <p:cNvPr id="16" name="Image 2" descr="preencoded.png">    </p:cNvPr>
          <p:cNvPicPr>
            <a:picLocks noChangeAspect="1"/>
          </p:cNvPicPr>
          <p:nvPr/>
        </p:nvPicPr>
        <p:blipFill>
          <a:blip r:embed="rId3"/>
          <a:stretch>
            <a:fillRect/>
          </a:stretch>
        </p:blipFill>
        <p:spPr>
          <a:xfrm>
            <a:off x="2291834" y="4514374"/>
            <a:ext cx="195143" cy="243959"/>
          </a:xfrm>
          <a:prstGeom prst="rect">
            <a:avLst/>
          </a:prstGeom>
        </p:spPr>
      </p:pic>
      <p:sp>
        <p:nvSpPr>
          <p:cNvPr id="17" name="Text 12"/>
          <p:cNvSpPr/>
          <p:nvPr/>
        </p:nvSpPr>
        <p:spPr>
          <a:xfrm>
            <a:off x="4170045" y="4375309"/>
            <a:ext cx="1735217" cy="216813"/>
          </a:xfrm>
          <a:prstGeom prst="rect">
            <a:avLst/>
          </a:prstGeom>
          <a:noFill/>
          <a:ln/>
        </p:spPr>
        <p:txBody>
          <a:bodyPr wrap="none" lIns="0" tIns="0" rIns="0" bIns="0" rtlCol="0" anchor="t"/>
          <a:lstStyle/>
          <a:p>
            <a:pPr algn="l" indent="0" marL="0">
              <a:lnSpc>
                <a:spcPts val="1700"/>
              </a:lnSpc>
              <a:buNone/>
            </a:pPr>
            <a:r>
              <a:rPr lang="en-US" sz="1350" b="1" dirty="0">
                <a:solidFill>
                  <a:srgbClr val="B0A9BC"/>
                </a:solidFill>
                <a:latin typeface="Open Sans Bold" pitchFamily="34" charset="0"/>
                <a:ea typeface="Open Sans Bold" pitchFamily="34" charset="-122"/>
                <a:cs typeface="Open Sans Bold" pitchFamily="34" charset="-120"/>
              </a:rPr>
              <a:t>Detect</a:t>
            </a:r>
            <a:endParaRPr lang="en-US" sz="1350" dirty="0"/>
          </a:p>
        </p:txBody>
      </p:sp>
      <p:sp>
        <p:nvSpPr>
          <p:cNvPr id="18" name="Text 13"/>
          <p:cNvSpPr/>
          <p:nvPr/>
        </p:nvSpPr>
        <p:spPr>
          <a:xfrm>
            <a:off x="4170045" y="4675346"/>
            <a:ext cx="1846421" cy="222052"/>
          </a:xfrm>
          <a:prstGeom prst="rect">
            <a:avLst/>
          </a:prstGeom>
          <a:noFill/>
          <a:ln/>
        </p:spPr>
        <p:txBody>
          <a:bodyPr wrap="none" lIns="0" tIns="0" rIns="0" bIns="0" rtlCol="0" anchor="t"/>
          <a:lstStyle/>
          <a:p>
            <a:pPr algn="l" indent="0" marL="0">
              <a:lnSpc>
                <a:spcPts val="1700"/>
              </a:lnSpc>
              <a:buNone/>
            </a:pPr>
            <a:r>
              <a:rPr lang="en-US" sz="1050" dirty="0">
                <a:solidFill>
                  <a:srgbClr val="B0A9BC"/>
                </a:solidFill>
                <a:latin typeface="Open Sans" pitchFamily="34" charset="0"/>
                <a:ea typeface="Open Sans" pitchFamily="34" charset="-122"/>
                <a:cs typeface="Open Sans" pitchFamily="34" charset="-120"/>
              </a:rPr>
              <a:t>Identify cybersecurity events</a:t>
            </a:r>
            <a:endParaRPr lang="en-US" sz="1050" dirty="0"/>
          </a:p>
        </p:txBody>
      </p:sp>
      <p:sp>
        <p:nvSpPr>
          <p:cNvPr id="19" name="Shape 14"/>
          <p:cNvSpPr/>
          <p:nvPr/>
        </p:nvSpPr>
        <p:spPr>
          <a:xfrm>
            <a:off x="4100632" y="5032296"/>
            <a:ext cx="9713000" cy="7620"/>
          </a:xfrm>
          <a:prstGeom prst="roundRect">
            <a:avLst>
              <a:gd name="adj" fmla="val 1639680"/>
            </a:avLst>
          </a:prstGeom>
          <a:solidFill>
            <a:srgbClr val="455B6C"/>
          </a:solidFill>
          <a:ln/>
        </p:spPr>
      </p:sp>
      <p:sp>
        <p:nvSpPr>
          <p:cNvPr id="20" name="Shape 15"/>
          <p:cNvSpPr/>
          <p:nvPr/>
        </p:nvSpPr>
        <p:spPr>
          <a:xfrm>
            <a:off x="747474" y="5105400"/>
            <a:ext cx="4378404" cy="799505"/>
          </a:xfrm>
          <a:prstGeom prst="roundRect">
            <a:avLst>
              <a:gd name="adj" fmla="val 15628"/>
            </a:avLst>
          </a:prstGeom>
          <a:solidFill>
            <a:srgbClr val="2C4253"/>
          </a:solidFill>
          <a:ln w="7620">
            <a:solidFill>
              <a:srgbClr val="455B6C"/>
            </a:solidFill>
            <a:prstDash val="solid"/>
          </a:ln>
        </p:spPr>
      </p:sp>
      <p:pic>
        <p:nvPicPr>
          <p:cNvPr id="21" name="Image 3" descr="preencoded.png">    </p:cNvPr>
          <p:cNvPicPr>
            <a:picLocks noChangeAspect="1"/>
          </p:cNvPicPr>
          <p:nvPr/>
        </p:nvPicPr>
        <p:blipFill>
          <a:blip r:embed="rId4"/>
          <a:stretch>
            <a:fillRect/>
          </a:stretch>
        </p:blipFill>
        <p:spPr>
          <a:xfrm>
            <a:off x="2839045" y="5383173"/>
            <a:ext cx="195143" cy="243959"/>
          </a:xfrm>
          <a:prstGeom prst="rect">
            <a:avLst/>
          </a:prstGeom>
        </p:spPr>
      </p:pic>
      <p:sp>
        <p:nvSpPr>
          <p:cNvPr id="22" name="Text 16"/>
          <p:cNvSpPr/>
          <p:nvPr/>
        </p:nvSpPr>
        <p:spPr>
          <a:xfrm>
            <a:off x="5264587" y="5244108"/>
            <a:ext cx="1735217" cy="216813"/>
          </a:xfrm>
          <a:prstGeom prst="rect">
            <a:avLst/>
          </a:prstGeom>
          <a:noFill/>
          <a:ln/>
        </p:spPr>
        <p:txBody>
          <a:bodyPr wrap="none" lIns="0" tIns="0" rIns="0" bIns="0" rtlCol="0" anchor="t"/>
          <a:lstStyle/>
          <a:p>
            <a:pPr algn="l" indent="0" marL="0">
              <a:lnSpc>
                <a:spcPts val="1700"/>
              </a:lnSpc>
              <a:buNone/>
            </a:pPr>
            <a:r>
              <a:rPr lang="en-US" sz="1350" b="1" dirty="0">
                <a:solidFill>
                  <a:srgbClr val="B0A9BC"/>
                </a:solidFill>
                <a:latin typeface="Open Sans Bold" pitchFamily="34" charset="0"/>
                <a:ea typeface="Open Sans Bold" pitchFamily="34" charset="-122"/>
                <a:cs typeface="Open Sans Bold" pitchFamily="34" charset="-120"/>
              </a:rPr>
              <a:t>Respond</a:t>
            </a:r>
            <a:endParaRPr lang="en-US" sz="1350" dirty="0"/>
          </a:p>
        </p:txBody>
      </p:sp>
      <p:sp>
        <p:nvSpPr>
          <p:cNvPr id="23" name="Text 17"/>
          <p:cNvSpPr/>
          <p:nvPr/>
        </p:nvSpPr>
        <p:spPr>
          <a:xfrm>
            <a:off x="5264587" y="5544145"/>
            <a:ext cx="2007751" cy="222052"/>
          </a:xfrm>
          <a:prstGeom prst="rect">
            <a:avLst/>
          </a:prstGeom>
          <a:noFill/>
          <a:ln/>
        </p:spPr>
        <p:txBody>
          <a:bodyPr wrap="none" lIns="0" tIns="0" rIns="0" bIns="0" rtlCol="0" anchor="t"/>
          <a:lstStyle/>
          <a:p>
            <a:pPr algn="l" indent="0" marL="0">
              <a:lnSpc>
                <a:spcPts val="1700"/>
              </a:lnSpc>
              <a:buNone/>
            </a:pPr>
            <a:r>
              <a:rPr lang="en-US" sz="1050" dirty="0">
                <a:solidFill>
                  <a:srgbClr val="B0A9BC"/>
                </a:solidFill>
                <a:latin typeface="Open Sans" pitchFamily="34" charset="0"/>
                <a:ea typeface="Open Sans" pitchFamily="34" charset="-122"/>
                <a:cs typeface="Open Sans" pitchFamily="34" charset="-120"/>
              </a:rPr>
              <a:t>Take action on detected events</a:t>
            </a:r>
            <a:endParaRPr lang="en-US" sz="1050" dirty="0"/>
          </a:p>
        </p:txBody>
      </p:sp>
      <p:sp>
        <p:nvSpPr>
          <p:cNvPr id="24" name="Shape 18"/>
          <p:cNvSpPr/>
          <p:nvPr/>
        </p:nvSpPr>
        <p:spPr>
          <a:xfrm>
            <a:off x="5195173" y="5901095"/>
            <a:ext cx="8618458" cy="7620"/>
          </a:xfrm>
          <a:prstGeom prst="roundRect">
            <a:avLst>
              <a:gd name="adj" fmla="val 1639680"/>
            </a:avLst>
          </a:prstGeom>
          <a:solidFill>
            <a:srgbClr val="455B6C"/>
          </a:solidFill>
          <a:ln/>
        </p:spPr>
      </p:sp>
      <p:sp>
        <p:nvSpPr>
          <p:cNvPr id="25" name="Shape 19"/>
          <p:cNvSpPr/>
          <p:nvPr/>
        </p:nvSpPr>
        <p:spPr>
          <a:xfrm>
            <a:off x="747474" y="5974199"/>
            <a:ext cx="5473065" cy="799505"/>
          </a:xfrm>
          <a:prstGeom prst="roundRect">
            <a:avLst>
              <a:gd name="adj" fmla="val 15628"/>
            </a:avLst>
          </a:prstGeom>
          <a:solidFill>
            <a:srgbClr val="2C4253"/>
          </a:solidFill>
          <a:ln w="7620">
            <a:solidFill>
              <a:srgbClr val="455B6C"/>
            </a:solidFill>
            <a:prstDash val="solid"/>
          </a:ln>
        </p:spPr>
      </p:sp>
      <p:pic>
        <p:nvPicPr>
          <p:cNvPr id="26" name="Image 4" descr="preencoded.png">    </p:cNvPr>
          <p:cNvPicPr>
            <a:picLocks noChangeAspect="1"/>
          </p:cNvPicPr>
          <p:nvPr/>
        </p:nvPicPr>
        <p:blipFill>
          <a:blip r:embed="rId5"/>
          <a:stretch>
            <a:fillRect/>
          </a:stretch>
        </p:blipFill>
        <p:spPr>
          <a:xfrm>
            <a:off x="3386376" y="6251972"/>
            <a:ext cx="195143" cy="243959"/>
          </a:xfrm>
          <a:prstGeom prst="rect">
            <a:avLst/>
          </a:prstGeom>
        </p:spPr>
      </p:pic>
      <p:sp>
        <p:nvSpPr>
          <p:cNvPr id="27" name="Text 20"/>
          <p:cNvSpPr/>
          <p:nvPr/>
        </p:nvSpPr>
        <p:spPr>
          <a:xfrm>
            <a:off x="6359247" y="6112907"/>
            <a:ext cx="1735217" cy="216813"/>
          </a:xfrm>
          <a:prstGeom prst="rect">
            <a:avLst/>
          </a:prstGeom>
          <a:noFill/>
          <a:ln/>
        </p:spPr>
        <p:txBody>
          <a:bodyPr wrap="none" lIns="0" tIns="0" rIns="0" bIns="0" rtlCol="0" anchor="t"/>
          <a:lstStyle/>
          <a:p>
            <a:pPr algn="l" indent="0" marL="0">
              <a:lnSpc>
                <a:spcPts val="1700"/>
              </a:lnSpc>
              <a:buNone/>
            </a:pPr>
            <a:r>
              <a:rPr lang="en-US" sz="1350" b="1" dirty="0">
                <a:solidFill>
                  <a:srgbClr val="B0A9BC"/>
                </a:solidFill>
                <a:latin typeface="Open Sans Bold" pitchFamily="34" charset="0"/>
                <a:ea typeface="Open Sans Bold" pitchFamily="34" charset="-122"/>
                <a:cs typeface="Open Sans Bold" pitchFamily="34" charset="-120"/>
              </a:rPr>
              <a:t>Recover</a:t>
            </a:r>
            <a:endParaRPr lang="en-US" sz="1350" dirty="0"/>
          </a:p>
        </p:txBody>
      </p:sp>
      <p:sp>
        <p:nvSpPr>
          <p:cNvPr id="28" name="Text 21"/>
          <p:cNvSpPr/>
          <p:nvPr/>
        </p:nvSpPr>
        <p:spPr>
          <a:xfrm>
            <a:off x="6359247" y="6412944"/>
            <a:ext cx="2221706" cy="222052"/>
          </a:xfrm>
          <a:prstGeom prst="rect">
            <a:avLst/>
          </a:prstGeom>
          <a:noFill/>
          <a:ln/>
        </p:spPr>
        <p:txBody>
          <a:bodyPr wrap="none" lIns="0" tIns="0" rIns="0" bIns="0" rtlCol="0" anchor="t"/>
          <a:lstStyle/>
          <a:p>
            <a:pPr algn="l" indent="0" marL="0">
              <a:lnSpc>
                <a:spcPts val="1700"/>
              </a:lnSpc>
              <a:buNone/>
            </a:pPr>
            <a:r>
              <a:rPr lang="en-US" sz="1050" dirty="0">
                <a:solidFill>
                  <a:srgbClr val="B0A9BC"/>
                </a:solidFill>
                <a:latin typeface="Open Sans" pitchFamily="34" charset="0"/>
                <a:ea typeface="Open Sans" pitchFamily="34" charset="-122"/>
                <a:cs typeface="Open Sans" pitchFamily="34" charset="-120"/>
              </a:rPr>
              <a:t>Restore capabilities after incidents</a:t>
            </a:r>
            <a:endParaRPr lang="en-US" sz="1050" dirty="0"/>
          </a:p>
        </p:txBody>
      </p:sp>
      <p:sp>
        <p:nvSpPr>
          <p:cNvPr id="29" name="Shape 22"/>
          <p:cNvSpPr/>
          <p:nvPr/>
        </p:nvSpPr>
        <p:spPr>
          <a:xfrm>
            <a:off x="6289834" y="6769894"/>
            <a:ext cx="7523798" cy="7620"/>
          </a:xfrm>
          <a:prstGeom prst="roundRect">
            <a:avLst>
              <a:gd name="adj" fmla="val 1639680"/>
            </a:avLst>
          </a:prstGeom>
          <a:solidFill>
            <a:srgbClr val="455B6C"/>
          </a:solidFill>
          <a:ln/>
        </p:spPr>
      </p:sp>
      <p:sp>
        <p:nvSpPr>
          <p:cNvPr id="30" name="Shape 23"/>
          <p:cNvSpPr/>
          <p:nvPr/>
        </p:nvSpPr>
        <p:spPr>
          <a:xfrm>
            <a:off x="747474" y="6842998"/>
            <a:ext cx="6567726" cy="799505"/>
          </a:xfrm>
          <a:prstGeom prst="roundRect">
            <a:avLst>
              <a:gd name="adj" fmla="val 15628"/>
            </a:avLst>
          </a:prstGeom>
          <a:solidFill>
            <a:srgbClr val="2C4253"/>
          </a:solidFill>
          <a:ln w="7620">
            <a:solidFill>
              <a:srgbClr val="455B6C"/>
            </a:solidFill>
            <a:prstDash val="solid"/>
          </a:ln>
        </p:spPr>
      </p:sp>
      <p:pic>
        <p:nvPicPr>
          <p:cNvPr id="31" name="Image 5" descr="preencoded.png">    </p:cNvPr>
          <p:cNvPicPr>
            <a:picLocks noChangeAspect="1"/>
          </p:cNvPicPr>
          <p:nvPr/>
        </p:nvPicPr>
        <p:blipFill>
          <a:blip r:embed="rId6"/>
          <a:stretch>
            <a:fillRect/>
          </a:stretch>
        </p:blipFill>
        <p:spPr>
          <a:xfrm>
            <a:off x="3933706" y="7120771"/>
            <a:ext cx="195143" cy="243959"/>
          </a:xfrm>
          <a:prstGeom prst="rect">
            <a:avLst/>
          </a:prstGeom>
        </p:spPr>
      </p:pic>
      <p:sp>
        <p:nvSpPr>
          <p:cNvPr id="32" name="Text 24"/>
          <p:cNvSpPr/>
          <p:nvPr/>
        </p:nvSpPr>
        <p:spPr>
          <a:xfrm>
            <a:off x="7453908" y="6981706"/>
            <a:ext cx="1735217" cy="216813"/>
          </a:xfrm>
          <a:prstGeom prst="rect">
            <a:avLst/>
          </a:prstGeom>
          <a:noFill/>
          <a:ln/>
        </p:spPr>
        <p:txBody>
          <a:bodyPr wrap="none" lIns="0" tIns="0" rIns="0" bIns="0" rtlCol="0" anchor="t"/>
          <a:lstStyle/>
          <a:p>
            <a:pPr algn="l" indent="0" marL="0">
              <a:lnSpc>
                <a:spcPts val="1700"/>
              </a:lnSpc>
              <a:buNone/>
            </a:pPr>
            <a:r>
              <a:rPr lang="en-US" sz="1350" b="1" dirty="0">
                <a:solidFill>
                  <a:srgbClr val="B0A9BC"/>
                </a:solidFill>
                <a:latin typeface="Open Sans Bold" pitchFamily="34" charset="0"/>
                <a:ea typeface="Open Sans Bold" pitchFamily="34" charset="-122"/>
                <a:cs typeface="Open Sans Bold" pitchFamily="34" charset="-120"/>
              </a:rPr>
              <a:t>Govern</a:t>
            </a:r>
            <a:endParaRPr lang="en-US" sz="1350" dirty="0"/>
          </a:p>
        </p:txBody>
      </p:sp>
      <p:sp>
        <p:nvSpPr>
          <p:cNvPr id="33" name="Text 25"/>
          <p:cNvSpPr/>
          <p:nvPr/>
        </p:nvSpPr>
        <p:spPr>
          <a:xfrm>
            <a:off x="7453908" y="7281743"/>
            <a:ext cx="2558891" cy="222052"/>
          </a:xfrm>
          <a:prstGeom prst="rect">
            <a:avLst/>
          </a:prstGeom>
          <a:noFill/>
          <a:ln/>
        </p:spPr>
        <p:txBody>
          <a:bodyPr wrap="none" lIns="0" tIns="0" rIns="0" bIns="0" rtlCol="0" anchor="t"/>
          <a:lstStyle/>
          <a:p>
            <a:pPr algn="l" indent="0" marL="0">
              <a:lnSpc>
                <a:spcPts val="1700"/>
              </a:lnSpc>
              <a:buNone/>
            </a:pPr>
            <a:r>
              <a:rPr lang="en-US" sz="1050" dirty="0">
                <a:solidFill>
                  <a:srgbClr val="B0A9BC"/>
                </a:solidFill>
                <a:latin typeface="Open Sans" pitchFamily="34" charset="0"/>
                <a:ea typeface="Open Sans" pitchFamily="34" charset="-122"/>
                <a:cs typeface="Open Sans" pitchFamily="34" charset="-120"/>
              </a:rPr>
              <a:t>Align cybersecurity with business needs</a:t>
            </a:r>
            <a:endParaRPr lang="en-US" sz="1050" dirty="0"/>
          </a:p>
        </p:txBody>
      </p:sp>
      <p:pic>
        <p:nvPicPr>
          <p:cNvPr id="34" name="Image 6" descr="preencoded.png">    </p:cNvPr>
          <p:cNvPicPr>
            <a:picLocks noChangeAspect="1"/>
          </p:cNvPicPr>
          <p:nvPr/>
        </p:nvPicPr>
        <p:blipFill>
          <a:blip r:embed="rId7"/>
          <a:stretch>
            <a:fillRect/>
          </a:stretch>
        </p:blipFill>
        <p:spPr>
          <a:xfrm>
            <a:off x="13959840" y="228600"/>
            <a:ext cx="441960" cy="59436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595360" y="0"/>
            <a:ext cx="6035040" cy="8229600"/>
          </a:xfrm>
          <a:prstGeom prst="rect">
            <a:avLst/>
          </a:prstGeom>
        </p:spPr>
      </p:pic>
      <p:sp>
        <p:nvSpPr>
          <p:cNvPr id="3" name="Text 0"/>
          <p:cNvSpPr/>
          <p:nvPr/>
        </p:nvSpPr>
        <p:spPr>
          <a:xfrm>
            <a:off x="793790" y="719852"/>
            <a:ext cx="7556421" cy="1063228"/>
          </a:xfrm>
          <a:prstGeom prst="rect">
            <a:avLst/>
          </a:prstGeom>
          <a:noFill/>
          <a:ln/>
        </p:spPr>
        <p:txBody>
          <a:bodyPr wrap="square" lIns="0" tIns="0" rIns="0" bIns="0" rtlCol="0" anchor="t"/>
          <a:lstStyle/>
          <a:p>
            <a:pPr algn="l" indent="0" marL="0">
              <a:lnSpc>
                <a:spcPts val="4150"/>
              </a:lnSpc>
              <a:buNone/>
            </a:pPr>
            <a:r>
              <a:rPr lang="en-US" sz="3300" b="1" dirty="0">
                <a:solidFill>
                  <a:srgbClr val="968CA6"/>
                </a:solidFill>
                <a:latin typeface="Open Sans Bold" pitchFamily="34" charset="0"/>
                <a:ea typeface="Open Sans Bold" pitchFamily="34" charset="-122"/>
                <a:cs typeface="Open Sans Bold" pitchFamily="34" charset="-120"/>
              </a:rPr>
              <a:t>Where Threat Modeling Fits in NIST CSF v2</a:t>
            </a:r>
            <a:endParaRPr lang="en-US" sz="3300" dirty="0"/>
          </a:p>
        </p:txBody>
      </p:sp>
      <p:sp>
        <p:nvSpPr>
          <p:cNvPr id="4" name="Text 1"/>
          <p:cNvSpPr/>
          <p:nvPr/>
        </p:nvSpPr>
        <p:spPr>
          <a:xfrm>
            <a:off x="793790" y="2038231"/>
            <a:ext cx="7556421" cy="1088708"/>
          </a:xfrm>
          <a:prstGeom prst="rect">
            <a:avLst/>
          </a:prstGeom>
          <a:noFill/>
          <a:ln/>
        </p:spPr>
        <p:txBody>
          <a:bodyPr wrap="square" lIns="0" tIns="0" rIns="0" bIns="0" rtlCol="0" anchor="t"/>
          <a:lstStyle/>
          <a:p>
            <a:pPr algn="l" indent="0" marL="0">
              <a:lnSpc>
                <a:spcPts val="2100"/>
              </a:lnSpc>
              <a:buNone/>
            </a:pPr>
            <a:r>
              <a:rPr lang="en-US" sz="1300" dirty="0">
                <a:solidFill>
                  <a:srgbClr val="B0A9BC"/>
                </a:solidFill>
                <a:latin typeface="Open Sans" pitchFamily="34" charset="0"/>
                <a:ea typeface="Open Sans" pitchFamily="34" charset="-122"/>
                <a:cs typeface="Open Sans" pitchFamily="34" charset="-120"/>
              </a:rPr>
              <a:t>Threat modeling contributes to all six functions of the NIST CSF v2, providing valuable inputs that strengthen an organization's overall cybersecurity posture. By integrating threat modeling into the CSF implementation, organizations can enhance their security capabilities across the framework.</a:t>
            </a:r>
            <a:endParaRPr lang="en-US" sz="1300" dirty="0"/>
          </a:p>
        </p:txBody>
      </p:sp>
      <p:sp>
        <p:nvSpPr>
          <p:cNvPr id="5" name="Text 2"/>
          <p:cNvSpPr/>
          <p:nvPr/>
        </p:nvSpPr>
        <p:spPr>
          <a:xfrm>
            <a:off x="793790" y="3318272"/>
            <a:ext cx="7556421" cy="544354"/>
          </a:xfrm>
          <a:prstGeom prst="rect">
            <a:avLst/>
          </a:prstGeom>
          <a:noFill/>
          <a:ln/>
        </p:spPr>
        <p:txBody>
          <a:bodyPr wrap="square" lIns="0" tIns="0" rIns="0" bIns="0" rtlCol="0" anchor="t"/>
          <a:lstStyle/>
          <a:p>
            <a:pPr algn="l" indent="0" marL="0">
              <a:lnSpc>
                <a:spcPts val="2100"/>
              </a:lnSpc>
              <a:buNone/>
            </a:pPr>
            <a:r>
              <a:rPr lang="en-US" sz="1300" dirty="0">
                <a:solidFill>
                  <a:srgbClr val="B0A9BC"/>
                </a:solidFill>
                <a:latin typeface="Open Sans" pitchFamily="34" charset="0"/>
                <a:ea typeface="Open Sans" pitchFamily="34" charset="-122"/>
                <a:cs typeface="Open Sans" pitchFamily="34" charset="-120"/>
              </a:rPr>
              <a:t>This alignment helps demonstrate the value of threat modeling beyond technical security, showing how it supports broader cybersecurity governance and risk management objectives.</a:t>
            </a:r>
            <a:endParaRPr lang="en-US" sz="1300" dirty="0"/>
          </a:p>
        </p:txBody>
      </p:sp>
      <p:sp>
        <p:nvSpPr>
          <p:cNvPr id="6" name="Shape 3"/>
          <p:cNvSpPr/>
          <p:nvPr/>
        </p:nvSpPr>
        <p:spPr>
          <a:xfrm>
            <a:off x="793790" y="4053959"/>
            <a:ext cx="7556421" cy="3455670"/>
          </a:xfrm>
          <a:prstGeom prst="roundRect">
            <a:avLst>
              <a:gd name="adj" fmla="val 4431"/>
            </a:avLst>
          </a:prstGeom>
          <a:noFill/>
          <a:ln w="7620">
            <a:solidFill>
              <a:srgbClr val="FFFFFF">
                <a:alpha val="24000"/>
              </a:srgbClr>
            </a:solidFill>
            <a:prstDash val="solid"/>
          </a:ln>
        </p:spPr>
      </p:sp>
      <p:sp>
        <p:nvSpPr>
          <p:cNvPr id="7" name="Shape 4"/>
          <p:cNvSpPr/>
          <p:nvPr/>
        </p:nvSpPr>
        <p:spPr>
          <a:xfrm>
            <a:off x="801410" y="4061579"/>
            <a:ext cx="7541181" cy="491490"/>
          </a:xfrm>
          <a:prstGeom prst="rect">
            <a:avLst/>
          </a:prstGeom>
          <a:solidFill>
            <a:srgbClr val="FFFFFF">
              <a:alpha val="4000"/>
            </a:srgbClr>
          </a:solidFill>
          <a:ln/>
        </p:spPr>
      </p:sp>
      <p:sp>
        <p:nvSpPr>
          <p:cNvPr id="8" name="Text 5"/>
          <p:cNvSpPr/>
          <p:nvPr/>
        </p:nvSpPr>
        <p:spPr>
          <a:xfrm>
            <a:off x="971431" y="4171236"/>
            <a:ext cx="3426738" cy="272177"/>
          </a:xfrm>
          <a:prstGeom prst="rect">
            <a:avLst/>
          </a:prstGeom>
          <a:noFill/>
          <a:ln/>
        </p:spPr>
        <p:txBody>
          <a:bodyPr wrap="none" lIns="0" tIns="0" rIns="0" bIns="0" rtlCol="0" anchor="t"/>
          <a:lstStyle/>
          <a:p>
            <a:pPr algn="l" indent="0" marL="0">
              <a:lnSpc>
                <a:spcPts val="2100"/>
              </a:lnSpc>
              <a:buNone/>
            </a:pPr>
            <a:r>
              <a:rPr lang="en-US" sz="1300" dirty="0">
                <a:solidFill>
                  <a:srgbClr val="B0A9BC"/>
                </a:solidFill>
                <a:latin typeface="Open Sans" pitchFamily="34" charset="0"/>
                <a:ea typeface="Open Sans" pitchFamily="34" charset="-122"/>
                <a:cs typeface="Open Sans" pitchFamily="34" charset="-120"/>
              </a:rPr>
              <a:t>CSF Function</a:t>
            </a:r>
            <a:endParaRPr lang="en-US" sz="1300" dirty="0"/>
          </a:p>
        </p:txBody>
      </p:sp>
      <p:sp>
        <p:nvSpPr>
          <p:cNvPr id="9" name="Text 6"/>
          <p:cNvSpPr/>
          <p:nvPr/>
        </p:nvSpPr>
        <p:spPr>
          <a:xfrm>
            <a:off x="4745831" y="4171236"/>
            <a:ext cx="3426738" cy="272177"/>
          </a:xfrm>
          <a:prstGeom prst="rect">
            <a:avLst/>
          </a:prstGeom>
          <a:noFill/>
          <a:ln/>
        </p:spPr>
        <p:txBody>
          <a:bodyPr wrap="none" lIns="0" tIns="0" rIns="0" bIns="0" rtlCol="0" anchor="t"/>
          <a:lstStyle/>
          <a:p>
            <a:pPr algn="l" indent="0" marL="0">
              <a:lnSpc>
                <a:spcPts val="2100"/>
              </a:lnSpc>
              <a:buNone/>
            </a:pPr>
            <a:r>
              <a:rPr lang="en-US" sz="1300" dirty="0">
                <a:solidFill>
                  <a:srgbClr val="B0A9BC"/>
                </a:solidFill>
                <a:latin typeface="Open Sans" pitchFamily="34" charset="0"/>
                <a:ea typeface="Open Sans" pitchFamily="34" charset="-122"/>
                <a:cs typeface="Open Sans" pitchFamily="34" charset="-120"/>
              </a:rPr>
              <a:t>Threat Modeling Contribution</a:t>
            </a:r>
            <a:endParaRPr lang="en-US" sz="1300" dirty="0"/>
          </a:p>
        </p:txBody>
      </p:sp>
      <p:sp>
        <p:nvSpPr>
          <p:cNvPr id="10" name="Shape 7"/>
          <p:cNvSpPr/>
          <p:nvPr/>
        </p:nvSpPr>
        <p:spPr>
          <a:xfrm>
            <a:off x="801410" y="4553069"/>
            <a:ext cx="7541181" cy="491490"/>
          </a:xfrm>
          <a:prstGeom prst="rect">
            <a:avLst/>
          </a:prstGeom>
          <a:solidFill>
            <a:srgbClr val="000000">
              <a:alpha val="4000"/>
            </a:srgbClr>
          </a:solidFill>
          <a:ln/>
        </p:spPr>
      </p:sp>
      <p:sp>
        <p:nvSpPr>
          <p:cNvPr id="11" name="Text 8"/>
          <p:cNvSpPr/>
          <p:nvPr/>
        </p:nvSpPr>
        <p:spPr>
          <a:xfrm>
            <a:off x="971431" y="4662726"/>
            <a:ext cx="3426738" cy="272177"/>
          </a:xfrm>
          <a:prstGeom prst="rect">
            <a:avLst/>
          </a:prstGeom>
          <a:noFill/>
          <a:ln/>
        </p:spPr>
        <p:txBody>
          <a:bodyPr wrap="none" lIns="0" tIns="0" rIns="0" bIns="0" rtlCol="0" anchor="t"/>
          <a:lstStyle/>
          <a:p>
            <a:pPr algn="l" indent="0" marL="0">
              <a:lnSpc>
                <a:spcPts val="2100"/>
              </a:lnSpc>
              <a:buNone/>
            </a:pPr>
            <a:r>
              <a:rPr lang="en-US" sz="1300" dirty="0">
                <a:solidFill>
                  <a:srgbClr val="B0A9BC"/>
                </a:solidFill>
                <a:latin typeface="Open Sans" pitchFamily="34" charset="0"/>
                <a:ea typeface="Open Sans" pitchFamily="34" charset="-122"/>
                <a:cs typeface="Open Sans" pitchFamily="34" charset="-120"/>
              </a:rPr>
              <a:t>Identify</a:t>
            </a:r>
            <a:endParaRPr lang="en-US" sz="1300" dirty="0"/>
          </a:p>
        </p:txBody>
      </p:sp>
      <p:sp>
        <p:nvSpPr>
          <p:cNvPr id="12" name="Text 9"/>
          <p:cNvSpPr/>
          <p:nvPr/>
        </p:nvSpPr>
        <p:spPr>
          <a:xfrm>
            <a:off x="4745831" y="4662726"/>
            <a:ext cx="3426738" cy="272177"/>
          </a:xfrm>
          <a:prstGeom prst="rect">
            <a:avLst/>
          </a:prstGeom>
          <a:noFill/>
          <a:ln/>
        </p:spPr>
        <p:txBody>
          <a:bodyPr wrap="none" lIns="0" tIns="0" rIns="0" bIns="0" rtlCol="0" anchor="t"/>
          <a:lstStyle/>
          <a:p>
            <a:pPr algn="l" indent="0" marL="0">
              <a:lnSpc>
                <a:spcPts val="2100"/>
              </a:lnSpc>
              <a:buNone/>
            </a:pPr>
            <a:r>
              <a:rPr lang="en-US" sz="1300" dirty="0">
                <a:solidFill>
                  <a:srgbClr val="B0A9BC"/>
                </a:solidFill>
                <a:latin typeface="Open Sans" pitchFamily="34" charset="0"/>
                <a:ea typeface="Open Sans" pitchFamily="34" charset="-122"/>
                <a:cs typeface="Open Sans" pitchFamily="34" charset="-120"/>
              </a:rPr>
              <a:t>Models assets, risks, dependencies</a:t>
            </a:r>
            <a:endParaRPr lang="en-US" sz="1300" dirty="0"/>
          </a:p>
        </p:txBody>
      </p:sp>
      <p:sp>
        <p:nvSpPr>
          <p:cNvPr id="13" name="Shape 10"/>
          <p:cNvSpPr/>
          <p:nvPr/>
        </p:nvSpPr>
        <p:spPr>
          <a:xfrm>
            <a:off x="801410" y="5044559"/>
            <a:ext cx="7541181" cy="491490"/>
          </a:xfrm>
          <a:prstGeom prst="rect">
            <a:avLst/>
          </a:prstGeom>
          <a:solidFill>
            <a:srgbClr val="FFFFFF">
              <a:alpha val="4000"/>
            </a:srgbClr>
          </a:solidFill>
          <a:ln/>
        </p:spPr>
      </p:sp>
      <p:sp>
        <p:nvSpPr>
          <p:cNvPr id="14" name="Text 11"/>
          <p:cNvSpPr/>
          <p:nvPr/>
        </p:nvSpPr>
        <p:spPr>
          <a:xfrm>
            <a:off x="971431" y="5154216"/>
            <a:ext cx="3426738" cy="272177"/>
          </a:xfrm>
          <a:prstGeom prst="rect">
            <a:avLst/>
          </a:prstGeom>
          <a:noFill/>
          <a:ln/>
        </p:spPr>
        <p:txBody>
          <a:bodyPr wrap="none" lIns="0" tIns="0" rIns="0" bIns="0" rtlCol="0" anchor="t"/>
          <a:lstStyle/>
          <a:p>
            <a:pPr algn="l" indent="0" marL="0">
              <a:lnSpc>
                <a:spcPts val="2100"/>
              </a:lnSpc>
              <a:buNone/>
            </a:pPr>
            <a:r>
              <a:rPr lang="en-US" sz="1300" dirty="0">
                <a:solidFill>
                  <a:srgbClr val="B0A9BC"/>
                </a:solidFill>
                <a:latin typeface="Open Sans" pitchFamily="34" charset="0"/>
                <a:ea typeface="Open Sans" pitchFamily="34" charset="-122"/>
                <a:cs typeface="Open Sans" pitchFamily="34" charset="-120"/>
              </a:rPr>
              <a:t>Protect</a:t>
            </a:r>
            <a:endParaRPr lang="en-US" sz="1300" dirty="0"/>
          </a:p>
        </p:txBody>
      </p:sp>
      <p:sp>
        <p:nvSpPr>
          <p:cNvPr id="15" name="Text 12"/>
          <p:cNvSpPr/>
          <p:nvPr/>
        </p:nvSpPr>
        <p:spPr>
          <a:xfrm>
            <a:off x="4745831" y="5154216"/>
            <a:ext cx="3426738" cy="272177"/>
          </a:xfrm>
          <a:prstGeom prst="rect">
            <a:avLst/>
          </a:prstGeom>
          <a:noFill/>
          <a:ln/>
        </p:spPr>
        <p:txBody>
          <a:bodyPr wrap="none" lIns="0" tIns="0" rIns="0" bIns="0" rtlCol="0" anchor="t"/>
          <a:lstStyle/>
          <a:p>
            <a:pPr algn="l" indent="0" marL="0">
              <a:lnSpc>
                <a:spcPts val="2100"/>
              </a:lnSpc>
              <a:buNone/>
            </a:pPr>
            <a:r>
              <a:rPr lang="en-US" sz="1300" dirty="0">
                <a:solidFill>
                  <a:srgbClr val="B0A9BC"/>
                </a:solidFill>
                <a:latin typeface="Open Sans" pitchFamily="34" charset="0"/>
                <a:ea typeface="Open Sans" pitchFamily="34" charset="-122"/>
                <a:cs typeface="Open Sans" pitchFamily="34" charset="-120"/>
              </a:rPr>
              <a:t>Defines controls and mitigations</a:t>
            </a:r>
            <a:endParaRPr lang="en-US" sz="1300" dirty="0"/>
          </a:p>
        </p:txBody>
      </p:sp>
      <p:sp>
        <p:nvSpPr>
          <p:cNvPr id="16" name="Shape 13"/>
          <p:cNvSpPr/>
          <p:nvPr/>
        </p:nvSpPr>
        <p:spPr>
          <a:xfrm>
            <a:off x="801410" y="5536049"/>
            <a:ext cx="7541181" cy="491490"/>
          </a:xfrm>
          <a:prstGeom prst="rect">
            <a:avLst/>
          </a:prstGeom>
          <a:solidFill>
            <a:srgbClr val="000000">
              <a:alpha val="4000"/>
            </a:srgbClr>
          </a:solidFill>
          <a:ln/>
        </p:spPr>
      </p:sp>
      <p:sp>
        <p:nvSpPr>
          <p:cNvPr id="17" name="Text 14"/>
          <p:cNvSpPr/>
          <p:nvPr/>
        </p:nvSpPr>
        <p:spPr>
          <a:xfrm>
            <a:off x="971431" y="5645706"/>
            <a:ext cx="3426738" cy="272177"/>
          </a:xfrm>
          <a:prstGeom prst="rect">
            <a:avLst/>
          </a:prstGeom>
          <a:noFill/>
          <a:ln/>
        </p:spPr>
        <p:txBody>
          <a:bodyPr wrap="none" lIns="0" tIns="0" rIns="0" bIns="0" rtlCol="0" anchor="t"/>
          <a:lstStyle/>
          <a:p>
            <a:pPr algn="l" indent="0" marL="0">
              <a:lnSpc>
                <a:spcPts val="2100"/>
              </a:lnSpc>
              <a:buNone/>
            </a:pPr>
            <a:r>
              <a:rPr lang="en-US" sz="1300" dirty="0">
                <a:solidFill>
                  <a:srgbClr val="B0A9BC"/>
                </a:solidFill>
                <a:latin typeface="Open Sans" pitchFamily="34" charset="0"/>
                <a:ea typeface="Open Sans" pitchFamily="34" charset="-122"/>
                <a:cs typeface="Open Sans" pitchFamily="34" charset="-120"/>
              </a:rPr>
              <a:t>Detect</a:t>
            </a:r>
            <a:endParaRPr lang="en-US" sz="1300" dirty="0"/>
          </a:p>
        </p:txBody>
      </p:sp>
      <p:sp>
        <p:nvSpPr>
          <p:cNvPr id="18" name="Text 15"/>
          <p:cNvSpPr/>
          <p:nvPr/>
        </p:nvSpPr>
        <p:spPr>
          <a:xfrm>
            <a:off x="4745831" y="5645706"/>
            <a:ext cx="3426738" cy="272177"/>
          </a:xfrm>
          <a:prstGeom prst="rect">
            <a:avLst/>
          </a:prstGeom>
          <a:noFill/>
          <a:ln/>
        </p:spPr>
        <p:txBody>
          <a:bodyPr wrap="none" lIns="0" tIns="0" rIns="0" bIns="0" rtlCol="0" anchor="t"/>
          <a:lstStyle/>
          <a:p>
            <a:pPr algn="l" indent="0" marL="0">
              <a:lnSpc>
                <a:spcPts val="2100"/>
              </a:lnSpc>
              <a:buNone/>
            </a:pPr>
            <a:r>
              <a:rPr lang="en-US" sz="1300" dirty="0">
                <a:solidFill>
                  <a:srgbClr val="B0A9BC"/>
                </a:solidFill>
                <a:latin typeface="Open Sans" pitchFamily="34" charset="0"/>
                <a:ea typeface="Open Sans" pitchFamily="34" charset="-122"/>
                <a:cs typeface="Open Sans" pitchFamily="34" charset="-120"/>
              </a:rPr>
              <a:t>Highlights logging and visibility gaps</a:t>
            </a:r>
            <a:endParaRPr lang="en-US" sz="1300" dirty="0"/>
          </a:p>
        </p:txBody>
      </p:sp>
      <p:sp>
        <p:nvSpPr>
          <p:cNvPr id="19" name="Shape 16"/>
          <p:cNvSpPr/>
          <p:nvPr/>
        </p:nvSpPr>
        <p:spPr>
          <a:xfrm>
            <a:off x="801410" y="6027539"/>
            <a:ext cx="7541181" cy="491490"/>
          </a:xfrm>
          <a:prstGeom prst="rect">
            <a:avLst/>
          </a:prstGeom>
          <a:solidFill>
            <a:srgbClr val="FFFFFF">
              <a:alpha val="4000"/>
            </a:srgbClr>
          </a:solidFill>
          <a:ln/>
        </p:spPr>
      </p:sp>
      <p:sp>
        <p:nvSpPr>
          <p:cNvPr id="20" name="Text 17"/>
          <p:cNvSpPr/>
          <p:nvPr/>
        </p:nvSpPr>
        <p:spPr>
          <a:xfrm>
            <a:off x="971431" y="6137196"/>
            <a:ext cx="3426738" cy="272177"/>
          </a:xfrm>
          <a:prstGeom prst="rect">
            <a:avLst/>
          </a:prstGeom>
          <a:noFill/>
          <a:ln/>
        </p:spPr>
        <p:txBody>
          <a:bodyPr wrap="none" lIns="0" tIns="0" rIns="0" bIns="0" rtlCol="0" anchor="t"/>
          <a:lstStyle/>
          <a:p>
            <a:pPr algn="l" indent="0" marL="0">
              <a:lnSpc>
                <a:spcPts val="2100"/>
              </a:lnSpc>
              <a:buNone/>
            </a:pPr>
            <a:r>
              <a:rPr lang="en-US" sz="1300" dirty="0">
                <a:solidFill>
                  <a:srgbClr val="B0A9BC"/>
                </a:solidFill>
                <a:latin typeface="Open Sans" pitchFamily="34" charset="0"/>
                <a:ea typeface="Open Sans" pitchFamily="34" charset="-122"/>
                <a:cs typeface="Open Sans" pitchFamily="34" charset="-120"/>
              </a:rPr>
              <a:t>Respond</a:t>
            </a:r>
            <a:endParaRPr lang="en-US" sz="1300" dirty="0"/>
          </a:p>
        </p:txBody>
      </p:sp>
      <p:sp>
        <p:nvSpPr>
          <p:cNvPr id="21" name="Text 18"/>
          <p:cNvSpPr/>
          <p:nvPr/>
        </p:nvSpPr>
        <p:spPr>
          <a:xfrm>
            <a:off x="4745831" y="6137196"/>
            <a:ext cx="3426738" cy="272177"/>
          </a:xfrm>
          <a:prstGeom prst="rect">
            <a:avLst/>
          </a:prstGeom>
          <a:noFill/>
          <a:ln/>
        </p:spPr>
        <p:txBody>
          <a:bodyPr wrap="none" lIns="0" tIns="0" rIns="0" bIns="0" rtlCol="0" anchor="t"/>
          <a:lstStyle/>
          <a:p>
            <a:pPr algn="l" indent="0" marL="0">
              <a:lnSpc>
                <a:spcPts val="2100"/>
              </a:lnSpc>
              <a:buNone/>
            </a:pPr>
            <a:r>
              <a:rPr lang="en-US" sz="1300" dirty="0">
                <a:solidFill>
                  <a:srgbClr val="B0A9BC"/>
                </a:solidFill>
                <a:latin typeface="Open Sans" pitchFamily="34" charset="0"/>
                <a:ea typeface="Open Sans" pitchFamily="34" charset="-122"/>
                <a:cs typeface="Open Sans" pitchFamily="34" charset="-120"/>
              </a:rPr>
              <a:t>Guides incident preparation</a:t>
            </a:r>
            <a:endParaRPr lang="en-US" sz="1300" dirty="0"/>
          </a:p>
        </p:txBody>
      </p:sp>
      <p:sp>
        <p:nvSpPr>
          <p:cNvPr id="22" name="Shape 19"/>
          <p:cNvSpPr/>
          <p:nvPr/>
        </p:nvSpPr>
        <p:spPr>
          <a:xfrm>
            <a:off x="801410" y="6519029"/>
            <a:ext cx="7541181" cy="491490"/>
          </a:xfrm>
          <a:prstGeom prst="rect">
            <a:avLst/>
          </a:prstGeom>
          <a:solidFill>
            <a:srgbClr val="000000">
              <a:alpha val="4000"/>
            </a:srgbClr>
          </a:solidFill>
          <a:ln/>
        </p:spPr>
      </p:sp>
      <p:sp>
        <p:nvSpPr>
          <p:cNvPr id="23" name="Text 20"/>
          <p:cNvSpPr/>
          <p:nvPr/>
        </p:nvSpPr>
        <p:spPr>
          <a:xfrm>
            <a:off x="971431" y="6628686"/>
            <a:ext cx="3426738" cy="272177"/>
          </a:xfrm>
          <a:prstGeom prst="rect">
            <a:avLst/>
          </a:prstGeom>
          <a:noFill/>
          <a:ln/>
        </p:spPr>
        <p:txBody>
          <a:bodyPr wrap="none" lIns="0" tIns="0" rIns="0" bIns="0" rtlCol="0" anchor="t"/>
          <a:lstStyle/>
          <a:p>
            <a:pPr algn="l" indent="0" marL="0">
              <a:lnSpc>
                <a:spcPts val="2100"/>
              </a:lnSpc>
              <a:buNone/>
            </a:pPr>
            <a:r>
              <a:rPr lang="en-US" sz="1300" dirty="0">
                <a:solidFill>
                  <a:srgbClr val="B0A9BC"/>
                </a:solidFill>
                <a:latin typeface="Open Sans" pitchFamily="34" charset="0"/>
                <a:ea typeface="Open Sans" pitchFamily="34" charset="-122"/>
                <a:cs typeface="Open Sans" pitchFamily="34" charset="-120"/>
              </a:rPr>
              <a:t>Recover</a:t>
            </a:r>
            <a:endParaRPr lang="en-US" sz="1300" dirty="0"/>
          </a:p>
        </p:txBody>
      </p:sp>
      <p:sp>
        <p:nvSpPr>
          <p:cNvPr id="24" name="Text 21"/>
          <p:cNvSpPr/>
          <p:nvPr/>
        </p:nvSpPr>
        <p:spPr>
          <a:xfrm>
            <a:off x="4745831" y="6628686"/>
            <a:ext cx="3426738" cy="272177"/>
          </a:xfrm>
          <a:prstGeom prst="rect">
            <a:avLst/>
          </a:prstGeom>
          <a:noFill/>
          <a:ln/>
        </p:spPr>
        <p:txBody>
          <a:bodyPr wrap="none" lIns="0" tIns="0" rIns="0" bIns="0" rtlCol="0" anchor="t"/>
          <a:lstStyle/>
          <a:p>
            <a:pPr algn="l" indent="0" marL="0">
              <a:lnSpc>
                <a:spcPts val="2100"/>
              </a:lnSpc>
              <a:buNone/>
            </a:pPr>
            <a:r>
              <a:rPr lang="en-US" sz="1300" dirty="0">
                <a:solidFill>
                  <a:srgbClr val="B0A9BC"/>
                </a:solidFill>
                <a:latin typeface="Open Sans" pitchFamily="34" charset="0"/>
                <a:ea typeface="Open Sans" pitchFamily="34" charset="-122"/>
                <a:cs typeface="Open Sans" pitchFamily="34" charset="-120"/>
              </a:rPr>
              <a:t>Informs recovery plans for key assets</a:t>
            </a:r>
            <a:endParaRPr lang="en-US" sz="1300" dirty="0"/>
          </a:p>
        </p:txBody>
      </p:sp>
      <p:sp>
        <p:nvSpPr>
          <p:cNvPr id="25" name="Shape 22"/>
          <p:cNvSpPr/>
          <p:nvPr/>
        </p:nvSpPr>
        <p:spPr>
          <a:xfrm>
            <a:off x="801410" y="7010519"/>
            <a:ext cx="7541181" cy="491490"/>
          </a:xfrm>
          <a:prstGeom prst="rect">
            <a:avLst/>
          </a:prstGeom>
          <a:solidFill>
            <a:srgbClr val="FFFFFF">
              <a:alpha val="4000"/>
            </a:srgbClr>
          </a:solidFill>
          <a:ln/>
        </p:spPr>
      </p:sp>
      <p:sp>
        <p:nvSpPr>
          <p:cNvPr id="26" name="Text 23"/>
          <p:cNvSpPr/>
          <p:nvPr/>
        </p:nvSpPr>
        <p:spPr>
          <a:xfrm>
            <a:off x="971431" y="7120176"/>
            <a:ext cx="3426738" cy="272177"/>
          </a:xfrm>
          <a:prstGeom prst="rect">
            <a:avLst/>
          </a:prstGeom>
          <a:noFill/>
          <a:ln/>
        </p:spPr>
        <p:txBody>
          <a:bodyPr wrap="none" lIns="0" tIns="0" rIns="0" bIns="0" rtlCol="0" anchor="t"/>
          <a:lstStyle/>
          <a:p>
            <a:pPr algn="l" indent="0" marL="0">
              <a:lnSpc>
                <a:spcPts val="2100"/>
              </a:lnSpc>
              <a:buNone/>
            </a:pPr>
            <a:r>
              <a:rPr lang="en-US" sz="1300" dirty="0">
                <a:solidFill>
                  <a:srgbClr val="B0A9BC"/>
                </a:solidFill>
                <a:latin typeface="Open Sans" pitchFamily="34" charset="0"/>
                <a:ea typeface="Open Sans" pitchFamily="34" charset="-122"/>
                <a:cs typeface="Open Sans" pitchFamily="34" charset="-120"/>
              </a:rPr>
              <a:t>Govern</a:t>
            </a:r>
            <a:endParaRPr lang="en-US" sz="1300" dirty="0"/>
          </a:p>
        </p:txBody>
      </p:sp>
      <p:sp>
        <p:nvSpPr>
          <p:cNvPr id="27" name="Text 24"/>
          <p:cNvSpPr/>
          <p:nvPr/>
        </p:nvSpPr>
        <p:spPr>
          <a:xfrm>
            <a:off x="4745831" y="7120176"/>
            <a:ext cx="3426738" cy="272177"/>
          </a:xfrm>
          <a:prstGeom prst="rect">
            <a:avLst/>
          </a:prstGeom>
          <a:noFill/>
          <a:ln/>
        </p:spPr>
        <p:txBody>
          <a:bodyPr wrap="none" lIns="0" tIns="0" rIns="0" bIns="0" rtlCol="0" anchor="t"/>
          <a:lstStyle/>
          <a:p>
            <a:pPr algn="l" indent="0" marL="0">
              <a:lnSpc>
                <a:spcPts val="2100"/>
              </a:lnSpc>
              <a:buNone/>
            </a:pPr>
            <a:r>
              <a:rPr lang="en-US" sz="1300" dirty="0">
                <a:solidFill>
                  <a:srgbClr val="B0A9BC"/>
                </a:solidFill>
                <a:latin typeface="Open Sans" pitchFamily="34" charset="0"/>
                <a:ea typeface="Open Sans" pitchFamily="34" charset="-122"/>
                <a:cs typeface="Open Sans" pitchFamily="34" charset="-120"/>
              </a:rPr>
              <a:t>Aligns with risk governance practices</a:t>
            </a:r>
            <a:endParaRPr lang="en-US" sz="13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640199"/>
            <a:ext cx="8078986" cy="531614"/>
          </a:xfrm>
          <a:prstGeom prst="rect">
            <a:avLst/>
          </a:prstGeom>
          <a:noFill/>
          <a:ln/>
        </p:spPr>
        <p:txBody>
          <a:bodyPr wrap="none" lIns="0" tIns="0" rIns="0" bIns="0" rtlCol="0" anchor="t"/>
          <a:lstStyle/>
          <a:p>
            <a:pPr algn="l" indent="0" marL="0">
              <a:lnSpc>
                <a:spcPts val="4150"/>
              </a:lnSpc>
              <a:buNone/>
            </a:pPr>
            <a:r>
              <a:rPr lang="en-US" sz="3300" b="1" dirty="0">
                <a:solidFill>
                  <a:srgbClr val="968CA6"/>
                </a:solidFill>
                <a:latin typeface="Open Sans Bold" pitchFamily="34" charset="0"/>
                <a:ea typeface="Open Sans Bold" pitchFamily="34" charset="-122"/>
                <a:cs typeface="Open Sans Bold" pitchFamily="34" charset="-120"/>
              </a:rPr>
              <a:t>STRIDE → NIST CSF Mapping (Example)</a:t>
            </a:r>
            <a:endParaRPr lang="en-US" sz="3300" dirty="0"/>
          </a:p>
        </p:txBody>
      </p:sp>
      <p:sp>
        <p:nvSpPr>
          <p:cNvPr id="3" name="Text 1"/>
          <p:cNvSpPr/>
          <p:nvPr/>
        </p:nvSpPr>
        <p:spPr>
          <a:xfrm>
            <a:off x="793790" y="1511975"/>
            <a:ext cx="13042821" cy="544354"/>
          </a:xfrm>
          <a:prstGeom prst="rect">
            <a:avLst/>
          </a:prstGeom>
          <a:noFill/>
          <a:ln/>
        </p:spPr>
        <p:txBody>
          <a:bodyPr wrap="square" lIns="0" tIns="0" rIns="0" bIns="0" rtlCol="0" anchor="t"/>
          <a:lstStyle/>
          <a:p>
            <a:pPr algn="l" indent="0" marL="0">
              <a:lnSpc>
                <a:spcPts val="2100"/>
              </a:lnSpc>
              <a:buNone/>
            </a:pPr>
            <a:r>
              <a:rPr lang="en-US" sz="1300" dirty="0">
                <a:solidFill>
                  <a:srgbClr val="B0A9BC"/>
                </a:solidFill>
                <a:latin typeface="Open Sans" pitchFamily="34" charset="0"/>
                <a:ea typeface="Open Sans" pitchFamily="34" charset="-122"/>
                <a:cs typeface="Open Sans" pitchFamily="34" charset="-120"/>
              </a:rPr>
              <a:t>Mapping STRIDE threat categories to specific NIST CSF controls creates a practical connection between threat modeling outputs and framework implementation. This alignment helps organizations translate identified threats into concrete security measures.</a:t>
            </a:r>
            <a:endParaRPr lang="en-US" sz="1300" dirty="0"/>
          </a:p>
        </p:txBody>
      </p:sp>
      <p:sp>
        <p:nvSpPr>
          <p:cNvPr id="4" name="Text 2"/>
          <p:cNvSpPr/>
          <p:nvPr/>
        </p:nvSpPr>
        <p:spPr>
          <a:xfrm>
            <a:off x="793790" y="2247662"/>
            <a:ext cx="13042821" cy="544354"/>
          </a:xfrm>
          <a:prstGeom prst="rect">
            <a:avLst/>
          </a:prstGeom>
          <a:noFill/>
          <a:ln/>
        </p:spPr>
        <p:txBody>
          <a:bodyPr wrap="square" lIns="0" tIns="0" rIns="0" bIns="0" rtlCol="0" anchor="t"/>
          <a:lstStyle/>
          <a:p>
            <a:pPr algn="l" indent="0" marL="0">
              <a:lnSpc>
                <a:spcPts val="2100"/>
              </a:lnSpc>
              <a:buNone/>
            </a:pPr>
            <a:r>
              <a:rPr lang="en-US" sz="1300" dirty="0">
                <a:solidFill>
                  <a:srgbClr val="B0A9BC"/>
                </a:solidFill>
                <a:latin typeface="Open Sans" pitchFamily="34" charset="0"/>
                <a:ea typeface="Open Sans" pitchFamily="34" charset="-122"/>
                <a:cs typeface="Open Sans" pitchFamily="34" charset="-120"/>
              </a:rPr>
              <a:t>By understanding these relationships, security teams can more effectively use threat modeling results to guide their CSF implementation and demonstrate how specific controls address identified threats.</a:t>
            </a:r>
            <a:endParaRPr lang="en-US" sz="1300" dirty="0"/>
          </a:p>
        </p:txBody>
      </p:sp>
      <p:pic>
        <p:nvPicPr>
          <p:cNvPr id="5" name="Image 0" descr="preencoded.png">    </p:cNvPr>
          <p:cNvPicPr>
            <a:picLocks noChangeAspect="1"/>
          </p:cNvPicPr>
          <p:nvPr/>
        </p:nvPicPr>
        <p:blipFill>
          <a:blip r:embed="rId1"/>
          <a:stretch>
            <a:fillRect/>
          </a:stretch>
        </p:blipFill>
        <p:spPr>
          <a:xfrm>
            <a:off x="3891439" y="4165759"/>
            <a:ext cx="6847403" cy="6847403"/>
          </a:xfrm>
          <a:prstGeom prst="rect">
            <a:avLst/>
          </a:prstGeom>
        </p:spPr>
      </p:pic>
      <p:pic>
        <p:nvPicPr>
          <p:cNvPr id="6" name="Image 1" descr="preencoded.png">    </p:cNvPr>
          <p:cNvPicPr>
            <a:picLocks noChangeAspect="1"/>
          </p:cNvPicPr>
          <p:nvPr/>
        </p:nvPicPr>
        <p:blipFill>
          <a:blip r:embed="rId2"/>
          <a:stretch>
            <a:fillRect/>
          </a:stretch>
        </p:blipFill>
        <p:spPr>
          <a:xfrm>
            <a:off x="4691182" y="6745367"/>
            <a:ext cx="287060" cy="358735"/>
          </a:xfrm>
          <a:prstGeom prst="rect">
            <a:avLst/>
          </a:prstGeom>
        </p:spPr>
      </p:pic>
      <p:pic>
        <p:nvPicPr>
          <p:cNvPr id="7" name="Image 2" descr="preencoded.png">    </p:cNvPr>
          <p:cNvPicPr>
            <a:picLocks noChangeAspect="1"/>
          </p:cNvPicPr>
          <p:nvPr/>
        </p:nvPicPr>
        <p:blipFill>
          <a:blip r:embed="rId3"/>
          <a:stretch>
            <a:fillRect/>
          </a:stretch>
        </p:blipFill>
        <p:spPr>
          <a:xfrm>
            <a:off x="3891439" y="4165759"/>
            <a:ext cx="6847403" cy="6847403"/>
          </a:xfrm>
          <a:prstGeom prst="rect">
            <a:avLst/>
          </a:prstGeom>
        </p:spPr>
      </p:pic>
      <p:pic>
        <p:nvPicPr>
          <p:cNvPr id="8" name="Image 3" descr="preencoded.png">    </p:cNvPr>
          <p:cNvPicPr>
            <a:picLocks noChangeAspect="1"/>
          </p:cNvPicPr>
          <p:nvPr/>
        </p:nvPicPr>
        <p:blipFill>
          <a:blip r:embed="rId4"/>
          <a:stretch>
            <a:fillRect/>
          </a:stretch>
        </p:blipFill>
        <p:spPr>
          <a:xfrm>
            <a:off x="5355788" y="5594271"/>
            <a:ext cx="287060" cy="358735"/>
          </a:xfrm>
          <a:prstGeom prst="rect">
            <a:avLst/>
          </a:prstGeom>
        </p:spPr>
      </p:pic>
      <p:pic>
        <p:nvPicPr>
          <p:cNvPr id="9" name="Image 4" descr="preencoded.png">    </p:cNvPr>
          <p:cNvPicPr>
            <a:picLocks noChangeAspect="1"/>
          </p:cNvPicPr>
          <p:nvPr/>
        </p:nvPicPr>
        <p:blipFill>
          <a:blip r:embed="rId5"/>
          <a:stretch>
            <a:fillRect/>
          </a:stretch>
        </p:blipFill>
        <p:spPr>
          <a:xfrm>
            <a:off x="3891439" y="4165759"/>
            <a:ext cx="6847403" cy="6847403"/>
          </a:xfrm>
          <a:prstGeom prst="rect">
            <a:avLst/>
          </a:prstGeom>
        </p:spPr>
      </p:pic>
      <p:pic>
        <p:nvPicPr>
          <p:cNvPr id="10" name="Image 5" descr="preencoded.png">    </p:cNvPr>
          <p:cNvPicPr>
            <a:picLocks noChangeAspect="1"/>
          </p:cNvPicPr>
          <p:nvPr/>
        </p:nvPicPr>
        <p:blipFill>
          <a:blip r:embed="rId6"/>
          <a:stretch>
            <a:fillRect/>
          </a:stretch>
        </p:blipFill>
        <p:spPr>
          <a:xfrm>
            <a:off x="6506885" y="4929664"/>
            <a:ext cx="287060" cy="358735"/>
          </a:xfrm>
          <a:prstGeom prst="rect">
            <a:avLst/>
          </a:prstGeom>
        </p:spPr>
      </p:pic>
      <p:pic>
        <p:nvPicPr>
          <p:cNvPr id="11" name="Image 6" descr="preencoded.png">    </p:cNvPr>
          <p:cNvPicPr>
            <a:picLocks noChangeAspect="1"/>
          </p:cNvPicPr>
          <p:nvPr/>
        </p:nvPicPr>
        <p:blipFill>
          <a:blip r:embed="rId7"/>
          <a:stretch>
            <a:fillRect/>
          </a:stretch>
        </p:blipFill>
        <p:spPr>
          <a:xfrm>
            <a:off x="3891439" y="4165759"/>
            <a:ext cx="6847403" cy="6847403"/>
          </a:xfrm>
          <a:prstGeom prst="rect">
            <a:avLst/>
          </a:prstGeom>
        </p:spPr>
      </p:pic>
      <p:pic>
        <p:nvPicPr>
          <p:cNvPr id="12" name="Image 7" descr="preencoded.png">    </p:cNvPr>
          <p:cNvPicPr>
            <a:picLocks noChangeAspect="1"/>
          </p:cNvPicPr>
          <p:nvPr/>
        </p:nvPicPr>
        <p:blipFill>
          <a:blip r:embed="rId8"/>
          <a:stretch>
            <a:fillRect/>
          </a:stretch>
        </p:blipFill>
        <p:spPr>
          <a:xfrm>
            <a:off x="7835979" y="4929664"/>
            <a:ext cx="287060" cy="358735"/>
          </a:xfrm>
          <a:prstGeom prst="rect">
            <a:avLst/>
          </a:prstGeom>
        </p:spPr>
      </p:pic>
      <p:pic>
        <p:nvPicPr>
          <p:cNvPr id="13" name="Image 8" descr="preencoded.png">    </p:cNvPr>
          <p:cNvPicPr>
            <a:picLocks noChangeAspect="1"/>
          </p:cNvPicPr>
          <p:nvPr/>
        </p:nvPicPr>
        <p:blipFill>
          <a:blip r:embed="rId9"/>
          <a:stretch>
            <a:fillRect/>
          </a:stretch>
        </p:blipFill>
        <p:spPr>
          <a:xfrm>
            <a:off x="3891439" y="4165759"/>
            <a:ext cx="6847403" cy="6847403"/>
          </a:xfrm>
          <a:prstGeom prst="rect">
            <a:avLst/>
          </a:prstGeom>
        </p:spPr>
      </p:pic>
      <p:pic>
        <p:nvPicPr>
          <p:cNvPr id="14" name="Image 9" descr="preencoded.png">    </p:cNvPr>
          <p:cNvPicPr>
            <a:picLocks noChangeAspect="1"/>
          </p:cNvPicPr>
          <p:nvPr/>
        </p:nvPicPr>
        <p:blipFill>
          <a:blip r:embed="rId10"/>
          <a:stretch>
            <a:fillRect/>
          </a:stretch>
        </p:blipFill>
        <p:spPr>
          <a:xfrm>
            <a:off x="8987076" y="5594271"/>
            <a:ext cx="287060" cy="358735"/>
          </a:xfrm>
          <a:prstGeom prst="rect">
            <a:avLst/>
          </a:prstGeom>
        </p:spPr>
      </p:pic>
      <p:pic>
        <p:nvPicPr>
          <p:cNvPr id="15" name="Image 10" descr="preencoded.png">    </p:cNvPr>
          <p:cNvPicPr>
            <a:picLocks noChangeAspect="1"/>
          </p:cNvPicPr>
          <p:nvPr/>
        </p:nvPicPr>
        <p:blipFill>
          <a:blip r:embed="rId11"/>
          <a:stretch>
            <a:fillRect/>
          </a:stretch>
        </p:blipFill>
        <p:spPr>
          <a:xfrm>
            <a:off x="3891439" y="4165759"/>
            <a:ext cx="6847403" cy="6847403"/>
          </a:xfrm>
          <a:prstGeom prst="rect">
            <a:avLst/>
          </a:prstGeom>
        </p:spPr>
      </p:pic>
      <p:pic>
        <p:nvPicPr>
          <p:cNvPr id="16" name="Image 11" descr="preencoded.png">    </p:cNvPr>
          <p:cNvPicPr>
            <a:picLocks noChangeAspect="1"/>
          </p:cNvPicPr>
          <p:nvPr/>
        </p:nvPicPr>
        <p:blipFill>
          <a:blip r:embed="rId12"/>
          <a:stretch>
            <a:fillRect/>
          </a:stretch>
        </p:blipFill>
        <p:spPr>
          <a:xfrm>
            <a:off x="9651683" y="6745367"/>
            <a:ext cx="287060" cy="358735"/>
          </a:xfrm>
          <a:prstGeom prst="rect">
            <a:avLst/>
          </a:prstGeom>
        </p:spPr>
      </p:pic>
      <p:sp>
        <p:nvSpPr>
          <p:cNvPr id="17" name="Text 3"/>
          <p:cNvSpPr/>
          <p:nvPr/>
        </p:nvSpPr>
        <p:spPr>
          <a:xfrm>
            <a:off x="825222" y="4708088"/>
            <a:ext cx="1898213" cy="265747"/>
          </a:xfrm>
          <a:prstGeom prst="rect">
            <a:avLst/>
          </a:prstGeom>
          <a:noFill/>
          <a:ln/>
        </p:spPr>
        <p:txBody>
          <a:bodyPr wrap="none" lIns="0" tIns="0" rIns="0" bIns="0" rtlCol="0" anchor="t"/>
          <a:lstStyle/>
          <a:p>
            <a:pPr algn="ctr" indent="0" marL="0">
              <a:lnSpc>
                <a:spcPts val="2050"/>
              </a:lnSpc>
              <a:buNone/>
            </a:pPr>
            <a:r>
              <a:rPr lang="en-US" sz="1650" b="1" dirty="0">
                <a:solidFill>
                  <a:srgbClr val="968CA6"/>
                </a:solidFill>
                <a:latin typeface="Open Sans Bold" pitchFamily="34" charset="0"/>
                <a:ea typeface="Open Sans Bold" pitchFamily="34" charset="-122"/>
                <a:cs typeface="Open Sans Bold" pitchFamily="34" charset="-120"/>
              </a:rPr>
              <a:t>Spoofing</a:t>
            </a:r>
            <a:endParaRPr lang="en-US" sz="1650" dirty="0"/>
          </a:p>
        </p:txBody>
      </p:sp>
      <p:sp>
        <p:nvSpPr>
          <p:cNvPr id="18" name="Text 4"/>
          <p:cNvSpPr/>
          <p:nvPr/>
        </p:nvSpPr>
        <p:spPr>
          <a:xfrm>
            <a:off x="825222" y="5075873"/>
            <a:ext cx="1898213" cy="272177"/>
          </a:xfrm>
          <a:prstGeom prst="rect">
            <a:avLst/>
          </a:prstGeom>
          <a:noFill/>
          <a:ln/>
        </p:spPr>
        <p:txBody>
          <a:bodyPr wrap="none" lIns="0" tIns="0" rIns="0" bIns="0" rtlCol="0" anchor="t"/>
          <a:lstStyle/>
          <a:p>
            <a:pPr algn="ctr" indent="0" marL="0">
              <a:lnSpc>
                <a:spcPts val="2100"/>
              </a:lnSpc>
              <a:buNone/>
            </a:pPr>
            <a:r>
              <a:rPr lang="en-US" sz="1300" dirty="0">
                <a:solidFill>
                  <a:srgbClr val="B0A9BC"/>
                </a:solidFill>
                <a:latin typeface="Open Sans" pitchFamily="34" charset="0"/>
                <a:ea typeface="Open Sans" pitchFamily="34" charset="-122"/>
                <a:cs typeface="Open Sans" pitchFamily="34" charset="-120"/>
              </a:rPr>
              <a:t>PR.AC-1 (Access control)</a:t>
            </a:r>
            <a:endParaRPr lang="en-US" sz="1300" dirty="0"/>
          </a:p>
        </p:txBody>
      </p:sp>
      <p:sp>
        <p:nvSpPr>
          <p:cNvPr id="19" name="Text 5"/>
          <p:cNvSpPr/>
          <p:nvPr/>
        </p:nvSpPr>
        <p:spPr>
          <a:xfrm>
            <a:off x="3010019" y="3515082"/>
            <a:ext cx="1961197" cy="265747"/>
          </a:xfrm>
          <a:prstGeom prst="rect">
            <a:avLst/>
          </a:prstGeom>
          <a:noFill/>
          <a:ln/>
        </p:spPr>
        <p:txBody>
          <a:bodyPr wrap="none" lIns="0" tIns="0" rIns="0" bIns="0" rtlCol="0" anchor="t"/>
          <a:lstStyle/>
          <a:p>
            <a:pPr algn="ctr" indent="0" marL="0">
              <a:lnSpc>
                <a:spcPts val="2050"/>
              </a:lnSpc>
              <a:buNone/>
            </a:pPr>
            <a:r>
              <a:rPr lang="en-US" sz="1650" b="1" dirty="0">
                <a:solidFill>
                  <a:srgbClr val="968CA6"/>
                </a:solidFill>
                <a:latin typeface="Open Sans Bold" pitchFamily="34" charset="0"/>
                <a:ea typeface="Open Sans Bold" pitchFamily="34" charset="-122"/>
                <a:cs typeface="Open Sans Bold" pitchFamily="34" charset="-120"/>
              </a:rPr>
              <a:t>Tampering</a:t>
            </a:r>
            <a:endParaRPr lang="en-US" sz="1650" dirty="0"/>
          </a:p>
        </p:txBody>
      </p:sp>
      <p:sp>
        <p:nvSpPr>
          <p:cNvPr id="20" name="Text 6"/>
          <p:cNvSpPr/>
          <p:nvPr/>
        </p:nvSpPr>
        <p:spPr>
          <a:xfrm>
            <a:off x="3010019" y="3882866"/>
            <a:ext cx="1961197" cy="544354"/>
          </a:xfrm>
          <a:prstGeom prst="rect">
            <a:avLst/>
          </a:prstGeom>
          <a:noFill/>
          <a:ln/>
        </p:spPr>
        <p:txBody>
          <a:bodyPr wrap="square" lIns="0" tIns="0" rIns="0" bIns="0" rtlCol="0" anchor="t"/>
          <a:lstStyle/>
          <a:p>
            <a:pPr algn="ctr" indent="0" marL="0">
              <a:lnSpc>
                <a:spcPts val="2100"/>
              </a:lnSpc>
              <a:buNone/>
            </a:pPr>
            <a:r>
              <a:rPr lang="en-US" sz="1300" dirty="0">
                <a:solidFill>
                  <a:srgbClr val="B0A9BC"/>
                </a:solidFill>
                <a:latin typeface="Open Sans" pitchFamily="34" charset="0"/>
                <a:ea typeface="Open Sans" pitchFamily="34" charset="-122"/>
                <a:cs typeface="Open Sans" pitchFamily="34" charset="-120"/>
              </a:rPr>
              <a:t>PR.DS-6 (Integrity protection)</a:t>
            </a:r>
            <a:endParaRPr lang="en-US" sz="1300" dirty="0"/>
          </a:p>
        </p:txBody>
      </p:sp>
      <p:sp>
        <p:nvSpPr>
          <p:cNvPr id="21" name="Text 7"/>
          <p:cNvSpPr/>
          <p:nvPr/>
        </p:nvSpPr>
        <p:spPr>
          <a:xfrm>
            <a:off x="5443776" y="3255526"/>
            <a:ext cx="1526262" cy="265747"/>
          </a:xfrm>
          <a:prstGeom prst="rect">
            <a:avLst/>
          </a:prstGeom>
          <a:noFill/>
          <a:ln/>
        </p:spPr>
        <p:txBody>
          <a:bodyPr wrap="none" lIns="0" tIns="0" rIns="0" bIns="0" rtlCol="0" anchor="t"/>
          <a:lstStyle/>
          <a:p>
            <a:pPr algn="ctr" indent="0" marL="0">
              <a:lnSpc>
                <a:spcPts val="2050"/>
              </a:lnSpc>
              <a:buNone/>
            </a:pPr>
            <a:r>
              <a:rPr lang="en-US" sz="1650" b="1" dirty="0">
                <a:solidFill>
                  <a:srgbClr val="968CA6"/>
                </a:solidFill>
                <a:latin typeface="Open Sans Bold" pitchFamily="34" charset="0"/>
                <a:ea typeface="Open Sans Bold" pitchFamily="34" charset="-122"/>
                <a:cs typeface="Open Sans Bold" pitchFamily="34" charset="-120"/>
              </a:rPr>
              <a:t>Repudiation</a:t>
            </a:r>
            <a:endParaRPr lang="en-US" sz="1650" dirty="0"/>
          </a:p>
        </p:txBody>
      </p:sp>
      <p:sp>
        <p:nvSpPr>
          <p:cNvPr id="22" name="Text 8"/>
          <p:cNvSpPr/>
          <p:nvPr/>
        </p:nvSpPr>
        <p:spPr>
          <a:xfrm>
            <a:off x="5443776" y="3623310"/>
            <a:ext cx="1526262" cy="272177"/>
          </a:xfrm>
          <a:prstGeom prst="rect">
            <a:avLst/>
          </a:prstGeom>
          <a:noFill/>
          <a:ln/>
        </p:spPr>
        <p:txBody>
          <a:bodyPr wrap="none" lIns="0" tIns="0" rIns="0" bIns="0" rtlCol="0" anchor="t"/>
          <a:lstStyle/>
          <a:p>
            <a:pPr algn="ctr" indent="0" marL="0">
              <a:lnSpc>
                <a:spcPts val="2100"/>
              </a:lnSpc>
              <a:buNone/>
            </a:pPr>
            <a:r>
              <a:rPr lang="en-US" sz="1300" dirty="0">
                <a:solidFill>
                  <a:srgbClr val="B0A9BC"/>
                </a:solidFill>
                <a:latin typeface="Open Sans" pitchFamily="34" charset="0"/>
                <a:ea typeface="Open Sans" pitchFamily="34" charset="-122"/>
                <a:cs typeface="Open Sans" pitchFamily="34" charset="-120"/>
              </a:rPr>
              <a:t>PR.PT-1 (Audit logs)</a:t>
            </a:r>
            <a:endParaRPr lang="en-US" sz="1300" dirty="0"/>
          </a:p>
        </p:txBody>
      </p:sp>
      <p:sp>
        <p:nvSpPr>
          <p:cNvPr id="23" name="Text 9"/>
          <p:cNvSpPr/>
          <p:nvPr/>
        </p:nvSpPr>
        <p:spPr>
          <a:xfrm>
            <a:off x="7442716" y="2983349"/>
            <a:ext cx="1961197" cy="265747"/>
          </a:xfrm>
          <a:prstGeom prst="rect">
            <a:avLst/>
          </a:prstGeom>
          <a:noFill/>
          <a:ln/>
        </p:spPr>
        <p:txBody>
          <a:bodyPr wrap="none" lIns="0" tIns="0" rIns="0" bIns="0" rtlCol="0" anchor="t"/>
          <a:lstStyle/>
          <a:p>
            <a:pPr algn="ctr" indent="0" marL="0">
              <a:lnSpc>
                <a:spcPts val="2050"/>
              </a:lnSpc>
              <a:buNone/>
            </a:pPr>
            <a:r>
              <a:rPr lang="en-US" sz="1650" b="1" dirty="0">
                <a:solidFill>
                  <a:srgbClr val="968CA6"/>
                </a:solidFill>
                <a:latin typeface="Open Sans Bold" pitchFamily="34" charset="0"/>
                <a:ea typeface="Open Sans Bold" pitchFamily="34" charset="-122"/>
                <a:cs typeface="Open Sans Bold" pitchFamily="34" charset="-120"/>
              </a:rPr>
              <a:t>Info Disclosure</a:t>
            </a:r>
            <a:endParaRPr lang="en-US" sz="1650" dirty="0"/>
          </a:p>
        </p:txBody>
      </p:sp>
      <p:sp>
        <p:nvSpPr>
          <p:cNvPr id="24" name="Text 10"/>
          <p:cNvSpPr/>
          <p:nvPr/>
        </p:nvSpPr>
        <p:spPr>
          <a:xfrm>
            <a:off x="7442716" y="3351133"/>
            <a:ext cx="1961197" cy="544354"/>
          </a:xfrm>
          <a:prstGeom prst="rect">
            <a:avLst/>
          </a:prstGeom>
          <a:noFill/>
          <a:ln/>
        </p:spPr>
        <p:txBody>
          <a:bodyPr wrap="square" lIns="0" tIns="0" rIns="0" bIns="0" rtlCol="0" anchor="t"/>
          <a:lstStyle/>
          <a:p>
            <a:pPr algn="ctr" indent="0" marL="0">
              <a:lnSpc>
                <a:spcPts val="2100"/>
              </a:lnSpc>
              <a:buNone/>
            </a:pPr>
            <a:r>
              <a:rPr lang="en-US" sz="1300" dirty="0">
                <a:solidFill>
                  <a:srgbClr val="B0A9BC"/>
                </a:solidFill>
                <a:latin typeface="Open Sans" pitchFamily="34" charset="0"/>
                <a:ea typeface="Open Sans" pitchFamily="34" charset="-122"/>
                <a:cs typeface="Open Sans" pitchFamily="34" charset="-120"/>
              </a:rPr>
              <a:t>PR.DS-2 (Data confidentiality)</a:t>
            </a:r>
            <a:endParaRPr lang="en-US" sz="1300" dirty="0"/>
          </a:p>
        </p:txBody>
      </p:sp>
      <p:sp>
        <p:nvSpPr>
          <p:cNvPr id="25" name="Text 11"/>
          <p:cNvSpPr/>
          <p:nvPr/>
        </p:nvSpPr>
        <p:spPr>
          <a:xfrm>
            <a:off x="9659064" y="3515082"/>
            <a:ext cx="1961197" cy="265747"/>
          </a:xfrm>
          <a:prstGeom prst="rect">
            <a:avLst/>
          </a:prstGeom>
          <a:noFill/>
          <a:ln/>
        </p:spPr>
        <p:txBody>
          <a:bodyPr wrap="none" lIns="0" tIns="0" rIns="0" bIns="0" rtlCol="0" anchor="t"/>
          <a:lstStyle/>
          <a:p>
            <a:pPr algn="ctr" indent="0" marL="0">
              <a:lnSpc>
                <a:spcPts val="2050"/>
              </a:lnSpc>
              <a:buNone/>
            </a:pPr>
            <a:r>
              <a:rPr lang="en-US" sz="1650" b="1" dirty="0">
                <a:solidFill>
                  <a:srgbClr val="968CA6"/>
                </a:solidFill>
                <a:latin typeface="Open Sans Bold" pitchFamily="34" charset="0"/>
                <a:ea typeface="Open Sans Bold" pitchFamily="34" charset="-122"/>
                <a:cs typeface="Open Sans Bold" pitchFamily="34" charset="-120"/>
              </a:rPr>
              <a:t>DoS</a:t>
            </a:r>
            <a:endParaRPr lang="en-US" sz="1650" dirty="0"/>
          </a:p>
        </p:txBody>
      </p:sp>
      <p:sp>
        <p:nvSpPr>
          <p:cNvPr id="26" name="Text 12"/>
          <p:cNvSpPr/>
          <p:nvPr/>
        </p:nvSpPr>
        <p:spPr>
          <a:xfrm>
            <a:off x="9659064" y="3882866"/>
            <a:ext cx="1961197" cy="544354"/>
          </a:xfrm>
          <a:prstGeom prst="rect">
            <a:avLst/>
          </a:prstGeom>
          <a:noFill/>
          <a:ln/>
        </p:spPr>
        <p:txBody>
          <a:bodyPr wrap="square" lIns="0" tIns="0" rIns="0" bIns="0" rtlCol="0" anchor="t"/>
          <a:lstStyle/>
          <a:p>
            <a:pPr algn="ctr" indent="0" marL="0">
              <a:lnSpc>
                <a:spcPts val="2100"/>
              </a:lnSpc>
              <a:buNone/>
            </a:pPr>
            <a:r>
              <a:rPr lang="en-US" sz="1300" dirty="0">
                <a:solidFill>
                  <a:srgbClr val="B0A9BC"/>
                </a:solidFill>
                <a:latin typeface="Open Sans" pitchFamily="34" charset="0"/>
                <a:ea typeface="Open Sans" pitchFamily="34" charset="-122"/>
                <a:cs typeface="Open Sans" pitchFamily="34" charset="-120"/>
              </a:rPr>
              <a:t>DE.CM-1 (Anomalous behavior detection)</a:t>
            </a:r>
            <a:endParaRPr lang="en-US" sz="1300" dirty="0"/>
          </a:p>
        </p:txBody>
      </p:sp>
      <p:sp>
        <p:nvSpPr>
          <p:cNvPr id="27" name="Text 13"/>
          <p:cNvSpPr/>
          <p:nvPr/>
        </p:nvSpPr>
        <p:spPr>
          <a:xfrm>
            <a:off x="11875413" y="4442341"/>
            <a:ext cx="1961197" cy="531495"/>
          </a:xfrm>
          <a:prstGeom prst="rect">
            <a:avLst/>
          </a:prstGeom>
          <a:noFill/>
          <a:ln/>
        </p:spPr>
        <p:txBody>
          <a:bodyPr wrap="square" lIns="0" tIns="0" rIns="0" bIns="0" rtlCol="0" anchor="t"/>
          <a:lstStyle/>
          <a:p>
            <a:pPr algn="ctr" indent="0" marL="0">
              <a:lnSpc>
                <a:spcPts val="2050"/>
              </a:lnSpc>
              <a:buNone/>
            </a:pPr>
            <a:r>
              <a:rPr lang="en-US" sz="1650" b="1" dirty="0">
                <a:solidFill>
                  <a:srgbClr val="968CA6"/>
                </a:solidFill>
                <a:latin typeface="Open Sans Bold" pitchFamily="34" charset="0"/>
                <a:ea typeface="Open Sans Bold" pitchFamily="34" charset="-122"/>
                <a:cs typeface="Open Sans Bold" pitchFamily="34" charset="-120"/>
              </a:rPr>
              <a:t>Privilege Escalation</a:t>
            </a:r>
            <a:endParaRPr lang="en-US" sz="1650" dirty="0"/>
          </a:p>
        </p:txBody>
      </p:sp>
      <p:sp>
        <p:nvSpPr>
          <p:cNvPr id="28" name="Text 14"/>
          <p:cNvSpPr/>
          <p:nvPr/>
        </p:nvSpPr>
        <p:spPr>
          <a:xfrm>
            <a:off x="11875413" y="5075873"/>
            <a:ext cx="1961197" cy="272177"/>
          </a:xfrm>
          <a:prstGeom prst="rect">
            <a:avLst/>
          </a:prstGeom>
          <a:noFill/>
          <a:ln/>
        </p:spPr>
        <p:txBody>
          <a:bodyPr wrap="none" lIns="0" tIns="0" rIns="0" bIns="0" rtlCol="0" anchor="t"/>
          <a:lstStyle/>
          <a:p>
            <a:pPr algn="ctr" indent="0" marL="0">
              <a:lnSpc>
                <a:spcPts val="2100"/>
              </a:lnSpc>
              <a:buNone/>
            </a:pPr>
            <a:r>
              <a:rPr lang="en-US" sz="1300" dirty="0">
                <a:solidFill>
                  <a:srgbClr val="B0A9BC"/>
                </a:solidFill>
                <a:latin typeface="Open Sans" pitchFamily="34" charset="0"/>
                <a:ea typeface="Open Sans" pitchFamily="34" charset="-122"/>
                <a:cs typeface="Open Sans" pitchFamily="34" charset="-120"/>
              </a:rPr>
              <a:t>PR.AC-3 (Least privilege)</a:t>
            </a:r>
            <a:endParaRPr lang="en-US" sz="1300" dirty="0"/>
          </a:p>
        </p:txBody>
      </p:sp>
      <p:pic>
        <p:nvPicPr>
          <p:cNvPr id="29" name="Image 12" descr="preencoded.png">    </p:cNvPr>
          <p:cNvPicPr>
            <a:picLocks noChangeAspect="1"/>
          </p:cNvPicPr>
          <p:nvPr/>
        </p:nvPicPr>
        <p:blipFill>
          <a:blip r:embed="rId13"/>
          <a:stretch>
            <a:fillRect/>
          </a:stretch>
        </p:blipFill>
        <p:spPr>
          <a:xfrm>
            <a:off x="13959840" y="228600"/>
            <a:ext cx="441960" cy="59436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3790" y="668536"/>
            <a:ext cx="7960519" cy="673418"/>
          </a:xfrm>
          <a:prstGeom prst="rect">
            <a:avLst/>
          </a:prstGeom>
          <a:noFill/>
          <a:ln/>
        </p:spPr>
        <p:txBody>
          <a:bodyPr wrap="none" lIns="0" tIns="0" rIns="0" bIns="0" rtlCol="0" anchor="t"/>
          <a:lstStyle/>
          <a:p>
            <a:pPr algn="l" indent="0" marL="0">
              <a:lnSpc>
                <a:spcPts val="5300"/>
              </a:lnSpc>
              <a:buNone/>
            </a:pPr>
            <a:r>
              <a:rPr lang="en-US" sz="4200" b="1" dirty="0">
                <a:solidFill>
                  <a:srgbClr val="968CA6"/>
                </a:solidFill>
                <a:latin typeface="Open Sans Bold" pitchFamily="34" charset="0"/>
                <a:ea typeface="Open Sans Bold" pitchFamily="34" charset="-122"/>
                <a:cs typeface="Open Sans Bold" pitchFamily="34" charset="-120"/>
              </a:rPr>
              <a:t>Governance &amp; Risk Alignment</a:t>
            </a:r>
            <a:endParaRPr lang="en-US" sz="4200" dirty="0"/>
          </a:p>
        </p:txBody>
      </p:sp>
      <p:sp>
        <p:nvSpPr>
          <p:cNvPr id="3" name="Text 1"/>
          <p:cNvSpPr/>
          <p:nvPr/>
        </p:nvSpPr>
        <p:spPr>
          <a:xfrm>
            <a:off x="793790" y="1772841"/>
            <a:ext cx="13042821" cy="1034415"/>
          </a:xfrm>
          <a:prstGeom prst="rect">
            <a:avLst/>
          </a:prstGeom>
          <a:noFill/>
          <a:ln/>
        </p:spPr>
        <p:txBody>
          <a:bodyPr wrap="square" lIns="0" tIns="0" rIns="0" bIns="0" rtlCol="0" anchor="t"/>
          <a:lstStyle/>
          <a:p>
            <a:pPr algn="l" indent="0" marL="0">
              <a:lnSpc>
                <a:spcPts val="2700"/>
              </a:lnSpc>
              <a:buNone/>
            </a:pPr>
            <a:r>
              <a:rPr lang="en-US" sz="1650" dirty="0">
                <a:solidFill>
                  <a:srgbClr val="B0A9BC"/>
                </a:solidFill>
                <a:latin typeface="Open Sans" pitchFamily="34" charset="0"/>
                <a:ea typeface="Open Sans" pitchFamily="34" charset="-122"/>
                <a:cs typeface="Open Sans" pitchFamily="34" charset="-120"/>
              </a:rPr>
              <a:t>Threat modeling provides valuable support for governance and risk management activities within the NIST CSF. By generating structured information about security risks and controls, threat modeling helps organizations make informed decisions about their cybersecurity investments.</a:t>
            </a:r>
            <a:endParaRPr lang="en-US" sz="1650" dirty="0"/>
          </a:p>
        </p:txBody>
      </p:sp>
      <p:sp>
        <p:nvSpPr>
          <p:cNvPr id="4" name="Text 2"/>
          <p:cNvSpPr/>
          <p:nvPr/>
        </p:nvSpPr>
        <p:spPr>
          <a:xfrm>
            <a:off x="793790" y="3049667"/>
            <a:ext cx="13042821" cy="689610"/>
          </a:xfrm>
          <a:prstGeom prst="rect">
            <a:avLst/>
          </a:prstGeom>
          <a:noFill/>
          <a:ln/>
        </p:spPr>
        <p:txBody>
          <a:bodyPr wrap="square" lIns="0" tIns="0" rIns="0" bIns="0" rtlCol="0" anchor="t"/>
          <a:lstStyle/>
          <a:p>
            <a:pPr algn="l" indent="0" marL="0">
              <a:lnSpc>
                <a:spcPts val="2700"/>
              </a:lnSpc>
              <a:buNone/>
            </a:pPr>
            <a:r>
              <a:rPr lang="en-US" sz="1650" dirty="0">
                <a:solidFill>
                  <a:srgbClr val="B0A9BC"/>
                </a:solidFill>
                <a:latin typeface="Open Sans" pitchFamily="34" charset="0"/>
                <a:ea typeface="Open Sans" pitchFamily="34" charset="-122"/>
                <a:cs typeface="Open Sans" pitchFamily="34" charset="-120"/>
              </a:rPr>
              <a:t>The artifacts produced during threat modeling serve as documentation for audit purposes and provide traceability for security decisions, demonstrating due diligence in addressing potential threats.</a:t>
            </a:r>
            <a:endParaRPr lang="en-US" sz="1650" dirty="0"/>
          </a:p>
        </p:txBody>
      </p:sp>
      <p:sp>
        <p:nvSpPr>
          <p:cNvPr id="5" name="Shape 3"/>
          <p:cNvSpPr/>
          <p:nvPr/>
        </p:nvSpPr>
        <p:spPr>
          <a:xfrm>
            <a:off x="793790" y="3981688"/>
            <a:ext cx="484823" cy="484823"/>
          </a:xfrm>
          <a:prstGeom prst="roundRect">
            <a:avLst>
              <a:gd name="adj" fmla="val 40002"/>
            </a:avLst>
          </a:prstGeom>
          <a:solidFill>
            <a:srgbClr val="2C4253"/>
          </a:solidFill>
          <a:ln w="7620">
            <a:solidFill>
              <a:srgbClr val="455B6C"/>
            </a:solidFill>
            <a:prstDash val="solid"/>
          </a:ln>
        </p:spPr>
      </p:sp>
      <p:pic>
        <p:nvPicPr>
          <p:cNvPr id="6" name="Image 0" descr="preencoded.png">    </p:cNvPr>
          <p:cNvPicPr>
            <a:picLocks noChangeAspect="1"/>
          </p:cNvPicPr>
          <p:nvPr/>
        </p:nvPicPr>
        <p:blipFill>
          <a:blip r:embed="rId1"/>
          <a:stretch>
            <a:fillRect/>
          </a:stretch>
        </p:blipFill>
        <p:spPr>
          <a:xfrm>
            <a:off x="874633" y="4022110"/>
            <a:ext cx="323136" cy="403979"/>
          </a:xfrm>
          <a:prstGeom prst="rect">
            <a:avLst/>
          </a:prstGeom>
        </p:spPr>
      </p:pic>
      <p:sp>
        <p:nvSpPr>
          <p:cNvPr id="7" name="Text 4"/>
          <p:cNvSpPr/>
          <p:nvPr/>
        </p:nvSpPr>
        <p:spPr>
          <a:xfrm>
            <a:off x="1493996" y="4055745"/>
            <a:ext cx="3615809" cy="336590"/>
          </a:xfrm>
          <a:prstGeom prst="rect">
            <a:avLst/>
          </a:prstGeom>
          <a:noFill/>
          <a:ln/>
        </p:spPr>
        <p:txBody>
          <a:bodyPr wrap="none" lIns="0" tIns="0" rIns="0" bIns="0" rtlCol="0" anchor="t"/>
          <a:lstStyle/>
          <a:p>
            <a:pPr algn="l" indent="0" marL="0">
              <a:lnSpc>
                <a:spcPts val="2650"/>
              </a:lnSpc>
              <a:buNone/>
            </a:pPr>
            <a:r>
              <a:rPr lang="en-US" sz="2100" b="1" dirty="0">
                <a:solidFill>
                  <a:srgbClr val="B0A9BC"/>
                </a:solidFill>
                <a:latin typeface="Open Sans Bold" pitchFamily="34" charset="0"/>
                <a:ea typeface="Open Sans Bold" pitchFamily="34" charset="-122"/>
                <a:cs typeface="Open Sans Bold" pitchFamily="34" charset="-120"/>
              </a:rPr>
              <a:t>Risk Management Strategy</a:t>
            </a:r>
            <a:endParaRPr lang="en-US" sz="2100" dirty="0"/>
          </a:p>
        </p:txBody>
      </p:sp>
      <p:sp>
        <p:nvSpPr>
          <p:cNvPr id="8" name="Text 5"/>
          <p:cNvSpPr/>
          <p:nvPr/>
        </p:nvSpPr>
        <p:spPr>
          <a:xfrm>
            <a:off x="1493996" y="4521517"/>
            <a:ext cx="5686544" cy="1034415"/>
          </a:xfrm>
          <a:prstGeom prst="rect">
            <a:avLst/>
          </a:prstGeom>
          <a:noFill/>
          <a:ln/>
        </p:spPr>
        <p:txBody>
          <a:bodyPr wrap="square" lIns="0" tIns="0" rIns="0" bIns="0" rtlCol="0" anchor="t"/>
          <a:lstStyle/>
          <a:p>
            <a:pPr algn="l" indent="0" marL="0">
              <a:lnSpc>
                <a:spcPts val="2700"/>
              </a:lnSpc>
              <a:buNone/>
            </a:pPr>
            <a:r>
              <a:rPr lang="en-US" sz="1650" dirty="0">
                <a:solidFill>
                  <a:srgbClr val="B0A9BC"/>
                </a:solidFill>
                <a:latin typeface="Open Sans" pitchFamily="34" charset="0"/>
                <a:ea typeface="Open Sans" pitchFamily="34" charset="-122"/>
                <a:cs typeface="Open Sans" pitchFamily="34" charset="-120"/>
              </a:rPr>
              <a:t>Threat modeling supports GV.RM by providing structured risk information that feeds into the organization's overall risk management approach.</a:t>
            </a:r>
            <a:endParaRPr lang="en-US" sz="1650" dirty="0"/>
          </a:p>
        </p:txBody>
      </p:sp>
      <p:sp>
        <p:nvSpPr>
          <p:cNvPr id="9" name="Shape 6"/>
          <p:cNvSpPr/>
          <p:nvPr/>
        </p:nvSpPr>
        <p:spPr>
          <a:xfrm>
            <a:off x="7449860" y="3981688"/>
            <a:ext cx="484823" cy="484823"/>
          </a:xfrm>
          <a:prstGeom prst="roundRect">
            <a:avLst>
              <a:gd name="adj" fmla="val 40002"/>
            </a:avLst>
          </a:prstGeom>
          <a:solidFill>
            <a:srgbClr val="2C4253"/>
          </a:solidFill>
          <a:ln w="7620">
            <a:solidFill>
              <a:srgbClr val="455B6C"/>
            </a:solidFill>
            <a:prstDash val="solid"/>
          </a:ln>
        </p:spPr>
      </p:sp>
      <p:sp>
        <p:nvSpPr>
          <p:cNvPr id="10" name="Text 7"/>
          <p:cNvSpPr/>
          <p:nvPr/>
        </p:nvSpPr>
        <p:spPr>
          <a:xfrm>
            <a:off x="8150066" y="4055745"/>
            <a:ext cx="4541758" cy="336590"/>
          </a:xfrm>
          <a:prstGeom prst="rect">
            <a:avLst/>
          </a:prstGeom>
          <a:noFill/>
          <a:ln/>
        </p:spPr>
        <p:txBody>
          <a:bodyPr wrap="none" lIns="0" tIns="0" rIns="0" bIns="0" rtlCol="0" anchor="t"/>
          <a:lstStyle/>
          <a:p>
            <a:pPr algn="l" indent="0" marL="0">
              <a:lnSpc>
                <a:spcPts val="2650"/>
              </a:lnSpc>
              <a:buNone/>
            </a:pPr>
            <a:r>
              <a:rPr lang="en-US" sz="2100" b="1" dirty="0">
                <a:solidFill>
                  <a:srgbClr val="B0A9BC"/>
                </a:solidFill>
                <a:latin typeface="Open Sans Bold" pitchFamily="34" charset="0"/>
                <a:ea typeface="Open Sans Bold" pitchFamily="34" charset="-122"/>
                <a:cs typeface="Open Sans Bold" pitchFamily="34" charset="-120"/>
              </a:rPr>
              <a:t>Security Architecture Governance</a:t>
            </a:r>
            <a:endParaRPr lang="en-US" sz="2100" dirty="0"/>
          </a:p>
        </p:txBody>
      </p:sp>
      <p:sp>
        <p:nvSpPr>
          <p:cNvPr id="11" name="Text 8"/>
          <p:cNvSpPr/>
          <p:nvPr/>
        </p:nvSpPr>
        <p:spPr>
          <a:xfrm>
            <a:off x="8150066" y="4521517"/>
            <a:ext cx="5686544" cy="689610"/>
          </a:xfrm>
          <a:prstGeom prst="rect">
            <a:avLst/>
          </a:prstGeom>
          <a:noFill/>
          <a:ln/>
        </p:spPr>
        <p:txBody>
          <a:bodyPr wrap="square" lIns="0" tIns="0" rIns="0" bIns="0" rtlCol="0" anchor="t"/>
          <a:lstStyle/>
          <a:p>
            <a:pPr algn="l" indent="0" marL="0">
              <a:lnSpc>
                <a:spcPts val="2700"/>
              </a:lnSpc>
              <a:buNone/>
            </a:pPr>
            <a:r>
              <a:rPr lang="en-US" sz="1650" dirty="0">
                <a:solidFill>
                  <a:srgbClr val="B0A9BC"/>
                </a:solidFill>
                <a:latin typeface="Open Sans" pitchFamily="34" charset="0"/>
                <a:ea typeface="Open Sans" pitchFamily="34" charset="-122"/>
                <a:cs typeface="Open Sans" pitchFamily="34" charset="-120"/>
              </a:rPr>
              <a:t>Aligns with GV.SC by ensuring security considerations are built into system designs and architectural decisions.</a:t>
            </a:r>
            <a:endParaRPr lang="en-US" sz="1650" dirty="0"/>
          </a:p>
        </p:txBody>
      </p:sp>
      <p:sp>
        <p:nvSpPr>
          <p:cNvPr id="12" name="Shape 9"/>
          <p:cNvSpPr/>
          <p:nvPr/>
        </p:nvSpPr>
        <p:spPr>
          <a:xfrm>
            <a:off x="793790" y="5986820"/>
            <a:ext cx="484823" cy="484823"/>
          </a:xfrm>
          <a:prstGeom prst="roundRect">
            <a:avLst>
              <a:gd name="adj" fmla="val 40002"/>
            </a:avLst>
          </a:prstGeom>
          <a:solidFill>
            <a:srgbClr val="2C4253"/>
          </a:solidFill>
          <a:ln w="7620">
            <a:solidFill>
              <a:srgbClr val="455B6C"/>
            </a:solidFill>
            <a:prstDash val="solid"/>
          </a:ln>
        </p:spPr>
      </p:sp>
      <p:pic>
        <p:nvPicPr>
          <p:cNvPr id="13" name="Image 1" descr="preencoded.png">    </p:cNvPr>
          <p:cNvPicPr>
            <a:picLocks noChangeAspect="1"/>
          </p:cNvPicPr>
          <p:nvPr/>
        </p:nvPicPr>
        <p:blipFill>
          <a:blip r:embed="rId2"/>
          <a:stretch>
            <a:fillRect/>
          </a:stretch>
        </p:blipFill>
        <p:spPr>
          <a:xfrm>
            <a:off x="874633" y="6027241"/>
            <a:ext cx="323136" cy="403979"/>
          </a:xfrm>
          <a:prstGeom prst="rect">
            <a:avLst/>
          </a:prstGeom>
        </p:spPr>
      </p:pic>
      <p:sp>
        <p:nvSpPr>
          <p:cNvPr id="14" name="Text 10"/>
          <p:cNvSpPr/>
          <p:nvPr/>
        </p:nvSpPr>
        <p:spPr>
          <a:xfrm>
            <a:off x="1493996" y="6060877"/>
            <a:ext cx="4829651" cy="336590"/>
          </a:xfrm>
          <a:prstGeom prst="rect">
            <a:avLst/>
          </a:prstGeom>
          <a:noFill/>
          <a:ln/>
        </p:spPr>
        <p:txBody>
          <a:bodyPr wrap="none" lIns="0" tIns="0" rIns="0" bIns="0" rtlCol="0" anchor="t"/>
          <a:lstStyle/>
          <a:p>
            <a:pPr algn="l" indent="0" marL="0">
              <a:lnSpc>
                <a:spcPts val="2650"/>
              </a:lnSpc>
              <a:buNone/>
            </a:pPr>
            <a:r>
              <a:rPr lang="en-US" sz="2100" b="1" dirty="0">
                <a:solidFill>
                  <a:srgbClr val="B0A9BC"/>
                </a:solidFill>
                <a:latin typeface="Open Sans Bold" pitchFamily="34" charset="0"/>
                <a:ea typeface="Open Sans Bold" pitchFamily="34" charset="-122"/>
                <a:cs typeface="Open Sans Bold" pitchFamily="34" charset="-120"/>
              </a:rPr>
              <a:t>3rd-party and Supply Chain Analysis</a:t>
            </a:r>
            <a:endParaRPr lang="en-US" sz="2100" dirty="0"/>
          </a:p>
        </p:txBody>
      </p:sp>
      <p:sp>
        <p:nvSpPr>
          <p:cNvPr id="15" name="Text 11"/>
          <p:cNvSpPr/>
          <p:nvPr/>
        </p:nvSpPr>
        <p:spPr>
          <a:xfrm>
            <a:off x="1493996" y="6526649"/>
            <a:ext cx="5686544" cy="1034415"/>
          </a:xfrm>
          <a:prstGeom prst="rect">
            <a:avLst/>
          </a:prstGeom>
          <a:noFill/>
          <a:ln/>
        </p:spPr>
        <p:txBody>
          <a:bodyPr wrap="square" lIns="0" tIns="0" rIns="0" bIns="0" rtlCol="0" anchor="t"/>
          <a:lstStyle/>
          <a:p>
            <a:pPr algn="l" indent="0" marL="0">
              <a:lnSpc>
                <a:spcPts val="2700"/>
              </a:lnSpc>
              <a:buNone/>
            </a:pPr>
            <a:r>
              <a:rPr lang="en-US" sz="1650" dirty="0">
                <a:solidFill>
                  <a:srgbClr val="B0A9BC"/>
                </a:solidFill>
                <a:latin typeface="Open Sans" pitchFamily="34" charset="0"/>
                <a:ea typeface="Open Sans" pitchFamily="34" charset="-122"/>
                <a:cs typeface="Open Sans" pitchFamily="34" charset="-120"/>
              </a:rPr>
              <a:t>Contributes to ID.SC and GV.SU by identifying risks in external dependencies and integration points with third-party systems.</a:t>
            </a:r>
            <a:endParaRPr lang="en-US" sz="1650" dirty="0"/>
          </a:p>
        </p:txBody>
      </p:sp>
      <p:sp>
        <p:nvSpPr>
          <p:cNvPr id="16" name="Shape 12"/>
          <p:cNvSpPr/>
          <p:nvPr/>
        </p:nvSpPr>
        <p:spPr>
          <a:xfrm>
            <a:off x="7449860" y="5986820"/>
            <a:ext cx="484823" cy="484823"/>
          </a:xfrm>
          <a:prstGeom prst="roundRect">
            <a:avLst>
              <a:gd name="adj" fmla="val 40002"/>
            </a:avLst>
          </a:prstGeom>
          <a:solidFill>
            <a:srgbClr val="2C4253"/>
          </a:solidFill>
          <a:ln w="7620">
            <a:solidFill>
              <a:srgbClr val="455B6C"/>
            </a:solidFill>
            <a:prstDash val="solid"/>
          </a:ln>
        </p:spPr>
      </p:sp>
      <p:pic>
        <p:nvPicPr>
          <p:cNvPr id="17" name="Image 2" descr="preencoded.png">    </p:cNvPr>
          <p:cNvPicPr>
            <a:picLocks noChangeAspect="1"/>
          </p:cNvPicPr>
          <p:nvPr/>
        </p:nvPicPr>
        <p:blipFill>
          <a:blip r:embed="rId3"/>
          <a:stretch>
            <a:fillRect/>
          </a:stretch>
        </p:blipFill>
        <p:spPr>
          <a:xfrm>
            <a:off x="7530703" y="6027241"/>
            <a:ext cx="323136" cy="403979"/>
          </a:xfrm>
          <a:prstGeom prst="rect">
            <a:avLst/>
          </a:prstGeom>
        </p:spPr>
      </p:pic>
      <p:sp>
        <p:nvSpPr>
          <p:cNvPr id="18" name="Text 13"/>
          <p:cNvSpPr/>
          <p:nvPr/>
        </p:nvSpPr>
        <p:spPr>
          <a:xfrm>
            <a:off x="8150066" y="6060877"/>
            <a:ext cx="2693551" cy="336590"/>
          </a:xfrm>
          <a:prstGeom prst="rect">
            <a:avLst/>
          </a:prstGeom>
          <a:noFill/>
          <a:ln/>
        </p:spPr>
        <p:txBody>
          <a:bodyPr wrap="none" lIns="0" tIns="0" rIns="0" bIns="0" rtlCol="0" anchor="t"/>
          <a:lstStyle/>
          <a:p>
            <a:pPr algn="l" indent="0" marL="0">
              <a:lnSpc>
                <a:spcPts val="2650"/>
              </a:lnSpc>
              <a:buNone/>
            </a:pPr>
            <a:r>
              <a:rPr lang="en-US" sz="2100" b="1" dirty="0">
                <a:solidFill>
                  <a:srgbClr val="B0A9BC"/>
                </a:solidFill>
                <a:latin typeface="Open Sans Bold" pitchFamily="34" charset="0"/>
                <a:ea typeface="Open Sans Bold" pitchFamily="34" charset="-122"/>
                <a:cs typeface="Open Sans Bold" pitchFamily="34" charset="-120"/>
              </a:rPr>
              <a:t>Audit Artifacts</a:t>
            </a:r>
            <a:endParaRPr lang="en-US" sz="2100" dirty="0"/>
          </a:p>
        </p:txBody>
      </p:sp>
      <p:sp>
        <p:nvSpPr>
          <p:cNvPr id="19" name="Text 14"/>
          <p:cNvSpPr/>
          <p:nvPr/>
        </p:nvSpPr>
        <p:spPr>
          <a:xfrm>
            <a:off x="8150066" y="6526649"/>
            <a:ext cx="5686544" cy="689610"/>
          </a:xfrm>
          <a:prstGeom prst="rect">
            <a:avLst/>
          </a:prstGeom>
          <a:noFill/>
          <a:ln/>
        </p:spPr>
        <p:txBody>
          <a:bodyPr wrap="square" lIns="0" tIns="0" rIns="0" bIns="0" rtlCol="0" anchor="t"/>
          <a:lstStyle/>
          <a:p>
            <a:pPr algn="l" indent="0" marL="0">
              <a:lnSpc>
                <a:spcPts val="2700"/>
              </a:lnSpc>
              <a:buNone/>
            </a:pPr>
            <a:r>
              <a:rPr lang="en-US" sz="1650" dirty="0">
                <a:solidFill>
                  <a:srgbClr val="B0A9BC"/>
                </a:solidFill>
                <a:latin typeface="Open Sans" pitchFamily="34" charset="0"/>
                <a:ea typeface="Open Sans" pitchFamily="34" charset="-122"/>
                <a:cs typeface="Open Sans" pitchFamily="34" charset="-120"/>
              </a:rPr>
              <a:t>Provides documentation and decision traceability that demonstrates due diligence in addressing security risks.</a:t>
            </a:r>
            <a:endParaRPr lang="en-US" sz="1650" dirty="0"/>
          </a:p>
        </p:txBody>
      </p:sp>
      <p:pic>
        <p:nvPicPr>
          <p:cNvPr id="20" name="Image 3" descr="preencoded.png">    </p:cNvPr>
          <p:cNvPicPr>
            <a:picLocks noChangeAspect="1"/>
          </p:cNvPicPr>
          <p:nvPr/>
        </p:nvPicPr>
        <p:blipFill>
          <a:blip r:embed="rId4"/>
          <a:stretch>
            <a:fillRect/>
          </a:stretch>
        </p:blipFill>
        <p:spPr>
          <a:xfrm>
            <a:off x="13959840" y="228600"/>
            <a:ext cx="441960" cy="59436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93790" y="706755"/>
            <a:ext cx="11308556" cy="602456"/>
          </a:xfrm>
          <a:prstGeom prst="rect">
            <a:avLst/>
          </a:prstGeom>
          <a:noFill/>
          <a:ln/>
        </p:spPr>
        <p:txBody>
          <a:bodyPr wrap="none" lIns="0" tIns="0" rIns="0" bIns="0" rtlCol="0" anchor="t"/>
          <a:lstStyle/>
          <a:p>
            <a:pPr algn="l" indent="0" marL="0">
              <a:lnSpc>
                <a:spcPts val="4700"/>
              </a:lnSpc>
              <a:buNone/>
            </a:pPr>
            <a:r>
              <a:rPr lang="en-US" sz="3750" b="1" dirty="0">
                <a:solidFill>
                  <a:srgbClr val="968CA6"/>
                </a:solidFill>
                <a:latin typeface="Open Sans Bold" pitchFamily="34" charset="0"/>
                <a:ea typeface="Open Sans Bold" pitchFamily="34" charset="-122"/>
                <a:cs typeface="Open Sans Bold" pitchFamily="34" charset="-120"/>
              </a:rPr>
              <a:t>Embedding Threat Modeling into CSF Execution</a:t>
            </a:r>
            <a:endParaRPr lang="en-US" sz="3750" dirty="0"/>
          </a:p>
        </p:txBody>
      </p:sp>
      <p:sp>
        <p:nvSpPr>
          <p:cNvPr id="3" name="Text 1"/>
          <p:cNvSpPr/>
          <p:nvPr/>
        </p:nvSpPr>
        <p:spPr>
          <a:xfrm>
            <a:off x="793790" y="1694736"/>
            <a:ext cx="13042821" cy="616744"/>
          </a:xfrm>
          <a:prstGeom prst="rect">
            <a:avLst/>
          </a:prstGeom>
          <a:noFill/>
          <a:ln/>
        </p:spPr>
        <p:txBody>
          <a:bodyPr wrap="square" lIns="0" tIns="0" rIns="0" bIns="0" rtlCol="0" anchor="t"/>
          <a:lstStyle/>
          <a:p>
            <a:pPr algn="l" indent="0" marL="0">
              <a:lnSpc>
                <a:spcPts val="2400"/>
              </a:lnSpc>
              <a:buNone/>
            </a:pPr>
            <a:r>
              <a:rPr lang="en-US" sz="1500" dirty="0">
                <a:solidFill>
                  <a:srgbClr val="B0A9BC"/>
                </a:solidFill>
                <a:latin typeface="Open Sans" pitchFamily="34" charset="0"/>
                <a:ea typeface="Open Sans" pitchFamily="34" charset="-122"/>
                <a:cs typeface="Open Sans" pitchFamily="34" charset="-120"/>
              </a:rPr>
              <a:t>To maximize its value, threat modeling should be embedded into the organization's implementation of the NIST CSF. By treating threat modeling as an integral part of security processes rather than a standalone activity, organizations can achieve higher levels of CSF maturity.</a:t>
            </a:r>
            <a:endParaRPr lang="en-US" sz="1500" dirty="0"/>
          </a:p>
        </p:txBody>
      </p:sp>
      <p:sp>
        <p:nvSpPr>
          <p:cNvPr id="4" name="Text 2"/>
          <p:cNvSpPr/>
          <p:nvPr/>
        </p:nvSpPr>
        <p:spPr>
          <a:xfrm>
            <a:off x="793790" y="2528292"/>
            <a:ext cx="13042821" cy="616744"/>
          </a:xfrm>
          <a:prstGeom prst="rect">
            <a:avLst/>
          </a:prstGeom>
          <a:noFill/>
          <a:ln/>
        </p:spPr>
        <p:txBody>
          <a:bodyPr wrap="square" lIns="0" tIns="0" rIns="0" bIns="0" rtlCol="0" anchor="t"/>
          <a:lstStyle/>
          <a:p>
            <a:pPr algn="l" indent="0" marL="0">
              <a:lnSpc>
                <a:spcPts val="2400"/>
              </a:lnSpc>
              <a:buNone/>
            </a:pPr>
            <a:r>
              <a:rPr lang="en-US" sz="1500" dirty="0">
                <a:solidFill>
                  <a:srgbClr val="B0A9BC"/>
                </a:solidFill>
                <a:latin typeface="Open Sans" pitchFamily="34" charset="0"/>
                <a:ea typeface="Open Sans" pitchFamily="34" charset="-122"/>
                <a:cs typeface="Open Sans" pitchFamily="34" charset="-120"/>
              </a:rPr>
              <a:t>This integration helps drive the organization toward Tier 3 (risk-informed) or Tier 4 (adaptive) CSF maturity, where security practices are proactive, risk-informed, and continuously improving.</a:t>
            </a:r>
            <a:endParaRPr lang="en-US" sz="1500" dirty="0"/>
          </a:p>
        </p:txBody>
      </p:sp>
      <p:sp>
        <p:nvSpPr>
          <p:cNvPr id="5" name="Shape 3"/>
          <p:cNvSpPr/>
          <p:nvPr/>
        </p:nvSpPr>
        <p:spPr>
          <a:xfrm>
            <a:off x="793790" y="4229457"/>
            <a:ext cx="3043714" cy="192762"/>
          </a:xfrm>
          <a:prstGeom prst="roundRect">
            <a:avLst>
              <a:gd name="adj" fmla="val 90019"/>
            </a:avLst>
          </a:prstGeom>
          <a:solidFill>
            <a:srgbClr val="2C4253"/>
          </a:solidFill>
          <a:ln w="7620">
            <a:solidFill>
              <a:srgbClr val="455B6C"/>
            </a:solidFill>
            <a:prstDash val="solid"/>
          </a:ln>
        </p:spPr>
      </p:sp>
      <p:sp>
        <p:nvSpPr>
          <p:cNvPr id="6" name="Text 4"/>
          <p:cNvSpPr/>
          <p:nvPr/>
        </p:nvSpPr>
        <p:spPr>
          <a:xfrm>
            <a:off x="793790" y="4711422"/>
            <a:ext cx="2409944" cy="301228"/>
          </a:xfrm>
          <a:prstGeom prst="rect">
            <a:avLst/>
          </a:prstGeom>
          <a:noFill/>
          <a:ln/>
        </p:spPr>
        <p:txBody>
          <a:bodyPr wrap="none" lIns="0" tIns="0" rIns="0" bIns="0" rtlCol="0" anchor="t"/>
          <a:lstStyle/>
          <a:p>
            <a:pPr algn="l" indent="0" marL="0">
              <a:lnSpc>
                <a:spcPts val="2350"/>
              </a:lnSpc>
              <a:buNone/>
            </a:pPr>
            <a:r>
              <a:rPr lang="en-US" sz="1850" b="1" dirty="0">
                <a:solidFill>
                  <a:srgbClr val="B0A9BC"/>
                </a:solidFill>
                <a:latin typeface="Open Sans Bold" pitchFamily="34" charset="0"/>
                <a:ea typeface="Open Sans Bold" pitchFamily="34" charset="-122"/>
                <a:cs typeface="Open Sans Bold" pitchFamily="34" charset="-120"/>
              </a:rPr>
              <a:t>Tier 1: Partial</a:t>
            </a:r>
            <a:endParaRPr lang="en-US" sz="1850" dirty="0"/>
          </a:p>
        </p:txBody>
      </p:sp>
      <p:sp>
        <p:nvSpPr>
          <p:cNvPr id="7" name="Text 5"/>
          <p:cNvSpPr/>
          <p:nvPr/>
        </p:nvSpPr>
        <p:spPr>
          <a:xfrm>
            <a:off x="793790" y="5128260"/>
            <a:ext cx="3043714" cy="1233487"/>
          </a:xfrm>
          <a:prstGeom prst="rect">
            <a:avLst/>
          </a:prstGeom>
          <a:noFill/>
          <a:ln/>
        </p:spPr>
        <p:txBody>
          <a:bodyPr wrap="square" lIns="0" tIns="0" rIns="0" bIns="0" rtlCol="0" anchor="t"/>
          <a:lstStyle/>
          <a:p>
            <a:pPr algn="l" indent="0" marL="0">
              <a:lnSpc>
                <a:spcPts val="2400"/>
              </a:lnSpc>
              <a:buNone/>
            </a:pPr>
            <a:r>
              <a:rPr lang="en-US" sz="1500" dirty="0">
                <a:solidFill>
                  <a:srgbClr val="B0A9BC"/>
                </a:solidFill>
                <a:latin typeface="Open Sans" pitchFamily="34" charset="0"/>
                <a:ea typeface="Open Sans" pitchFamily="34" charset="-122"/>
                <a:cs typeface="Open Sans" pitchFamily="34" charset="-120"/>
              </a:rPr>
              <a:t>Cybersecurity risk management is not formalized; activities are performed in an ad-hoc manner with limited awareness of risks.</a:t>
            </a:r>
            <a:endParaRPr lang="en-US" sz="1500" dirty="0"/>
          </a:p>
        </p:txBody>
      </p:sp>
      <p:sp>
        <p:nvSpPr>
          <p:cNvPr id="8" name="Shape 6"/>
          <p:cNvSpPr/>
          <p:nvPr/>
        </p:nvSpPr>
        <p:spPr>
          <a:xfrm>
            <a:off x="4126706" y="3940254"/>
            <a:ext cx="3043833" cy="192762"/>
          </a:xfrm>
          <a:prstGeom prst="roundRect">
            <a:avLst>
              <a:gd name="adj" fmla="val 90019"/>
            </a:avLst>
          </a:prstGeom>
          <a:solidFill>
            <a:srgbClr val="2C4253"/>
          </a:solidFill>
          <a:ln w="7620">
            <a:solidFill>
              <a:srgbClr val="455B6C"/>
            </a:solidFill>
            <a:prstDash val="solid"/>
          </a:ln>
        </p:spPr>
      </p:sp>
      <p:sp>
        <p:nvSpPr>
          <p:cNvPr id="9" name="Text 7"/>
          <p:cNvSpPr/>
          <p:nvPr/>
        </p:nvSpPr>
        <p:spPr>
          <a:xfrm>
            <a:off x="4126706" y="4422219"/>
            <a:ext cx="2481501" cy="301228"/>
          </a:xfrm>
          <a:prstGeom prst="rect">
            <a:avLst/>
          </a:prstGeom>
          <a:noFill/>
          <a:ln/>
        </p:spPr>
        <p:txBody>
          <a:bodyPr wrap="none" lIns="0" tIns="0" rIns="0" bIns="0" rtlCol="0" anchor="t"/>
          <a:lstStyle/>
          <a:p>
            <a:pPr algn="l" indent="0" marL="0">
              <a:lnSpc>
                <a:spcPts val="2350"/>
              </a:lnSpc>
              <a:buNone/>
            </a:pPr>
            <a:r>
              <a:rPr lang="en-US" sz="1850" b="1" dirty="0">
                <a:solidFill>
                  <a:srgbClr val="B0A9BC"/>
                </a:solidFill>
                <a:latin typeface="Open Sans Bold" pitchFamily="34" charset="0"/>
                <a:ea typeface="Open Sans Bold" pitchFamily="34" charset="-122"/>
                <a:cs typeface="Open Sans Bold" pitchFamily="34" charset="-120"/>
              </a:rPr>
              <a:t>Tier 2: Risk Informed</a:t>
            </a:r>
            <a:endParaRPr lang="en-US" sz="1850" dirty="0"/>
          </a:p>
        </p:txBody>
      </p:sp>
      <p:sp>
        <p:nvSpPr>
          <p:cNvPr id="10" name="Text 8"/>
          <p:cNvSpPr/>
          <p:nvPr/>
        </p:nvSpPr>
        <p:spPr>
          <a:xfrm>
            <a:off x="4126706" y="4839057"/>
            <a:ext cx="3043833" cy="1541859"/>
          </a:xfrm>
          <a:prstGeom prst="rect">
            <a:avLst/>
          </a:prstGeom>
          <a:noFill/>
          <a:ln/>
        </p:spPr>
        <p:txBody>
          <a:bodyPr wrap="square" lIns="0" tIns="0" rIns="0" bIns="0" rtlCol="0" anchor="t"/>
          <a:lstStyle/>
          <a:p>
            <a:pPr algn="l" indent="0" marL="0">
              <a:lnSpc>
                <a:spcPts val="2400"/>
              </a:lnSpc>
              <a:buNone/>
            </a:pPr>
            <a:r>
              <a:rPr lang="en-US" sz="1500" dirty="0">
                <a:solidFill>
                  <a:srgbClr val="B0A9BC"/>
                </a:solidFill>
                <a:latin typeface="Open Sans" pitchFamily="34" charset="0"/>
                <a:ea typeface="Open Sans" pitchFamily="34" charset="-122"/>
                <a:cs typeface="Open Sans" pitchFamily="34" charset="-120"/>
              </a:rPr>
              <a:t>Risk management processes are approved but may not be established as organization-wide policy; prioritization of activities may be inconsistent.</a:t>
            </a:r>
            <a:endParaRPr lang="en-US" sz="1500" dirty="0"/>
          </a:p>
        </p:txBody>
      </p:sp>
      <p:sp>
        <p:nvSpPr>
          <p:cNvPr id="11" name="Shape 9"/>
          <p:cNvSpPr/>
          <p:nvPr/>
        </p:nvSpPr>
        <p:spPr>
          <a:xfrm>
            <a:off x="7459742" y="3651052"/>
            <a:ext cx="3043833" cy="192762"/>
          </a:xfrm>
          <a:prstGeom prst="roundRect">
            <a:avLst>
              <a:gd name="adj" fmla="val 90019"/>
            </a:avLst>
          </a:prstGeom>
          <a:solidFill>
            <a:srgbClr val="2C4253"/>
          </a:solidFill>
          <a:ln w="7620">
            <a:solidFill>
              <a:srgbClr val="455B6C"/>
            </a:solidFill>
            <a:prstDash val="solid"/>
          </a:ln>
        </p:spPr>
      </p:sp>
      <p:sp>
        <p:nvSpPr>
          <p:cNvPr id="12" name="Text 10"/>
          <p:cNvSpPr/>
          <p:nvPr/>
        </p:nvSpPr>
        <p:spPr>
          <a:xfrm>
            <a:off x="7459742" y="4133017"/>
            <a:ext cx="2409944" cy="301228"/>
          </a:xfrm>
          <a:prstGeom prst="rect">
            <a:avLst/>
          </a:prstGeom>
          <a:noFill/>
          <a:ln/>
        </p:spPr>
        <p:txBody>
          <a:bodyPr wrap="none" lIns="0" tIns="0" rIns="0" bIns="0" rtlCol="0" anchor="t"/>
          <a:lstStyle/>
          <a:p>
            <a:pPr algn="l" indent="0" marL="0">
              <a:lnSpc>
                <a:spcPts val="2350"/>
              </a:lnSpc>
              <a:buNone/>
            </a:pPr>
            <a:r>
              <a:rPr lang="en-US" sz="1850" b="1" dirty="0">
                <a:solidFill>
                  <a:srgbClr val="B0A9BC"/>
                </a:solidFill>
                <a:latin typeface="Open Sans Bold" pitchFamily="34" charset="0"/>
                <a:ea typeface="Open Sans Bold" pitchFamily="34" charset="-122"/>
                <a:cs typeface="Open Sans Bold" pitchFamily="34" charset="-120"/>
              </a:rPr>
              <a:t>Tier 3: Repeatable</a:t>
            </a:r>
            <a:endParaRPr lang="en-US" sz="1850" dirty="0"/>
          </a:p>
        </p:txBody>
      </p:sp>
      <p:sp>
        <p:nvSpPr>
          <p:cNvPr id="13" name="Text 11"/>
          <p:cNvSpPr/>
          <p:nvPr/>
        </p:nvSpPr>
        <p:spPr>
          <a:xfrm>
            <a:off x="7459742" y="4549854"/>
            <a:ext cx="3043833" cy="1541859"/>
          </a:xfrm>
          <a:prstGeom prst="rect">
            <a:avLst/>
          </a:prstGeom>
          <a:noFill/>
          <a:ln/>
        </p:spPr>
        <p:txBody>
          <a:bodyPr wrap="square" lIns="0" tIns="0" rIns="0" bIns="0" rtlCol="0" anchor="t"/>
          <a:lstStyle/>
          <a:p>
            <a:pPr algn="l" indent="0" marL="0">
              <a:lnSpc>
                <a:spcPts val="2400"/>
              </a:lnSpc>
              <a:buNone/>
            </a:pPr>
            <a:r>
              <a:rPr lang="en-US" sz="1500" dirty="0">
                <a:solidFill>
                  <a:srgbClr val="B0A9BC"/>
                </a:solidFill>
                <a:latin typeface="Open Sans" pitchFamily="34" charset="0"/>
                <a:ea typeface="Open Sans" pitchFamily="34" charset="-122"/>
                <a:cs typeface="Open Sans" pitchFamily="34" charset="-120"/>
              </a:rPr>
              <a:t>Formal risk management practices are defined and implemented as organizational policy, with regular updates based on threat intelligence.</a:t>
            </a:r>
            <a:endParaRPr lang="en-US" sz="1500" dirty="0"/>
          </a:p>
        </p:txBody>
      </p:sp>
      <p:sp>
        <p:nvSpPr>
          <p:cNvPr id="14" name="Shape 12"/>
          <p:cNvSpPr/>
          <p:nvPr/>
        </p:nvSpPr>
        <p:spPr>
          <a:xfrm>
            <a:off x="10792778" y="3361849"/>
            <a:ext cx="3043833" cy="192762"/>
          </a:xfrm>
          <a:prstGeom prst="roundRect">
            <a:avLst>
              <a:gd name="adj" fmla="val 90019"/>
            </a:avLst>
          </a:prstGeom>
          <a:solidFill>
            <a:srgbClr val="2C4253"/>
          </a:solidFill>
          <a:ln w="7620">
            <a:solidFill>
              <a:srgbClr val="455B6C"/>
            </a:solidFill>
            <a:prstDash val="solid"/>
          </a:ln>
        </p:spPr>
      </p:sp>
      <p:sp>
        <p:nvSpPr>
          <p:cNvPr id="15" name="Text 13"/>
          <p:cNvSpPr/>
          <p:nvPr/>
        </p:nvSpPr>
        <p:spPr>
          <a:xfrm>
            <a:off x="10792778" y="3843814"/>
            <a:ext cx="2409944" cy="301228"/>
          </a:xfrm>
          <a:prstGeom prst="rect">
            <a:avLst/>
          </a:prstGeom>
          <a:noFill/>
          <a:ln/>
        </p:spPr>
        <p:txBody>
          <a:bodyPr wrap="none" lIns="0" tIns="0" rIns="0" bIns="0" rtlCol="0" anchor="t"/>
          <a:lstStyle/>
          <a:p>
            <a:pPr algn="l" indent="0" marL="0">
              <a:lnSpc>
                <a:spcPts val="2350"/>
              </a:lnSpc>
              <a:buNone/>
            </a:pPr>
            <a:r>
              <a:rPr lang="en-US" sz="1850" b="1" dirty="0">
                <a:solidFill>
                  <a:srgbClr val="B0A9BC"/>
                </a:solidFill>
                <a:latin typeface="Open Sans Bold" pitchFamily="34" charset="0"/>
                <a:ea typeface="Open Sans Bold" pitchFamily="34" charset="-122"/>
                <a:cs typeface="Open Sans Bold" pitchFamily="34" charset="-120"/>
              </a:rPr>
              <a:t>Tier 4: Adaptive</a:t>
            </a:r>
            <a:endParaRPr lang="en-US" sz="1850" dirty="0"/>
          </a:p>
        </p:txBody>
      </p:sp>
      <p:sp>
        <p:nvSpPr>
          <p:cNvPr id="16" name="Text 14"/>
          <p:cNvSpPr/>
          <p:nvPr/>
        </p:nvSpPr>
        <p:spPr>
          <a:xfrm>
            <a:off x="10792778" y="4260652"/>
            <a:ext cx="3043833" cy="1541859"/>
          </a:xfrm>
          <a:prstGeom prst="rect">
            <a:avLst/>
          </a:prstGeom>
          <a:noFill/>
          <a:ln/>
        </p:spPr>
        <p:txBody>
          <a:bodyPr wrap="square" lIns="0" tIns="0" rIns="0" bIns="0" rtlCol="0" anchor="t"/>
          <a:lstStyle/>
          <a:p>
            <a:pPr algn="l" indent="0" marL="0">
              <a:lnSpc>
                <a:spcPts val="2400"/>
              </a:lnSpc>
              <a:buNone/>
            </a:pPr>
            <a:r>
              <a:rPr lang="en-US" sz="1500" dirty="0">
                <a:solidFill>
                  <a:srgbClr val="B0A9BC"/>
                </a:solidFill>
                <a:latin typeface="Open Sans" pitchFamily="34" charset="0"/>
                <a:ea typeface="Open Sans" pitchFamily="34" charset="-122"/>
                <a:cs typeface="Open Sans" pitchFamily="34" charset="-120"/>
              </a:rPr>
              <a:t>Cybersecurity practices adapt based on lessons learned and predictive indicators; continuous improvement using advanced risk management techniques.</a:t>
            </a:r>
            <a:endParaRPr lang="en-US" sz="1500" dirty="0"/>
          </a:p>
        </p:txBody>
      </p:sp>
      <p:sp>
        <p:nvSpPr>
          <p:cNvPr id="17" name="Text 15"/>
          <p:cNvSpPr/>
          <p:nvPr/>
        </p:nvSpPr>
        <p:spPr>
          <a:xfrm>
            <a:off x="793790" y="6597729"/>
            <a:ext cx="13042821" cy="925116"/>
          </a:xfrm>
          <a:prstGeom prst="rect">
            <a:avLst/>
          </a:prstGeom>
          <a:noFill/>
          <a:ln/>
        </p:spPr>
        <p:txBody>
          <a:bodyPr wrap="square" lIns="0" tIns="0" rIns="0" bIns="0" rtlCol="0" anchor="t"/>
          <a:lstStyle/>
          <a:p>
            <a:pPr algn="l" indent="0" marL="0">
              <a:lnSpc>
                <a:spcPts val="2400"/>
              </a:lnSpc>
              <a:buNone/>
            </a:pPr>
            <a:r>
              <a:rPr lang="en-US" sz="1500" dirty="0">
                <a:solidFill>
                  <a:srgbClr val="B0A9BC"/>
                </a:solidFill>
                <a:latin typeface="Open Sans" pitchFamily="34" charset="0"/>
                <a:ea typeface="Open Sans" pitchFamily="34" charset="-122"/>
                <a:cs typeface="Open Sans" pitchFamily="34" charset="-120"/>
              </a:rPr>
              <a:t>Treating threat modeling as a security design control ensures that security is built into systems from the beginning. Using it as a risk communication tool helps bridge the gap between technical and business stakeholders. Aligning threat modeling with compliance requirements demonstrates how security activities contribute to regulatory obligations.</a:t>
            </a:r>
            <a:endParaRPr lang="en-US" sz="1500" dirty="0"/>
          </a:p>
        </p:txBody>
      </p:sp>
      <p:pic>
        <p:nvPicPr>
          <p:cNvPr id="18" name="Image 0" descr="preencoded.png">    </p:cNvPr>
          <p:cNvPicPr>
            <a:picLocks noChangeAspect="1"/>
          </p:cNvPicPr>
          <p:nvPr/>
        </p:nvPicPr>
        <p:blipFill>
          <a:blip r:embed="rId1"/>
          <a:stretch>
            <a:fillRect/>
          </a:stretch>
        </p:blipFill>
        <p:spPr>
          <a:xfrm>
            <a:off x="13959840" y="228600"/>
            <a:ext cx="441960" cy="59436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93790" y="2519243"/>
            <a:ext cx="6650950" cy="708779"/>
          </a:xfrm>
          <a:prstGeom prst="rect">
            <a:avLst/>
          </a:prstGeom>
          <a:noFill/>
          <a:ln/>
        </p:spPr>
        <p:txBody>
          <a:bodyPr wrap="none" lIns="0" tIns="0" rIns="0" bIns="0" rtlCol="0" anchor="t"/>
          <a:lstStyle/>
          <a:p>
            <a:pPr algn="l" indent="0" marL="0">
              <a:lnSpc>
                <a:spcPts val="5550"/>
              </a:lnSpc>
              <a:buNone/>
            </a:pPr>
            <a:r>
              <a:rPr lang="en-US" sz="4450" b="1" dirty="0">
                <a:solidFill>
                  <a:srgbClr val="968CA6"/>
                </a:solidFill>
                <a:latin typeface="Open Sans Bold" pitchFamily="34" charset="0"/>
                <a:ea typeface="Open Sans Bold" pitchFamily="34" charset="-122"/>
                <a:cs typeface="Open Sans Bold" pitchFamily="34" charset="-120"/>
              </a:rPr>
              <a:t>Best Practices &amp; Pitfalls</a:t>
            </a:r>
            <a:endParaRPr lang="en-US" sz="4450" dirty="0"/>
          </a:p>
        </p:txBody>
      </p:sp>
      <p:sp>
        <p:nvSpPr>
          <p:cNvPr id="3" name="Text 1"/>
          <p:cNvSpPr/>
          <p:nvPr/>
        </p:nvSpPr>
        <p:spPr>
          <a:xfrm>
            <a:off x="793790" y="3794998"/>
            <a:ext cx="2835235" cy="36195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Open Sans Bold" pitchFamily="34" charset="0"/>
                <a:ea typeface="Open Sans Bold" pitchFamily="34" charset="-122"/>
                <a:cs typeface="Open Sans Bold" pitchFamily="34" charset="-120"/>
              </a:rPr>
              <a:t>✅</a:t>
            </a:r>
            <a:pPr algn="l" indent="0" marL="0">
              <a:lnSpc>
                <a:spcPts val="2750"/>
              </a:lnSpc>
              <a:buNone/>
            </a:pPr>
            <a:r>
              <a:rPr lang="en-US" sz="2200" b="1" dirty="0">
                <a:solidFill>
                  <a:srgbClr val="968CA6"/>
                </a:solidFill>
                <a:latin typeface="Open Sans Bold" pitchFamily="34" charset="0"/>
                <a:ea typeface="Open Sans Bold" pitchFamily="34" charset="-122"/>
                <a:cs typeface="Open Sans Bold" pitchFamily="34" charset="-120"/>
              </a:rPr>
              <a:t> DO:</a:t>
            </a:r>
            <a:endParaRPr lang="en-US" sz="2200" dirty="0"/>
          </a:p>
        </p:txBody>
      </p:sp>
      <p:sp>
        <p:nvSpPr>
          <p:cNvPr id="4" name="Text 2"/>
          <p:cNvSpPr/>
          <p:nvPr/>
        </p:nvSpPr>
        <p:spPr>
          <a:xfrm>
            <a:off x="793790" y="4383762"/>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B0A9BC"/>
                </a:solidFill>
                <a:latin typeface="Open Sans" pitchFamily="34" charset="0"/>
                <a:ea typeface="Open Sans" pitchFamily="34" charset="-122"/>
                <a:cs typeface="Open Sans" pitchFamily="34" charset="-120"/>
              </a:rPr>
              <a:t>Involve cross-functional stakeholders</a:t>
            </a:r>
            <a:endParaRPr lang="en-US" sz="1750" dirty="0"/>
          </a:p>
        </p:txBody>
      </p:sp>
      <p:sp>
        <p:nvSpPr>
          <p:cNvPr id="5" name="Text 3"/>
          <p:cNvSpPr/>
          <p:nvPr/>
        </p:nvSpPr>
        <p:spPr>
          <a:xfrm>
            <a:off x="793790" y="4825960"/>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B0A9BC"/>
                </a:solidFill>
                <a:latin typeface="Open Sans" pitchFamily="34" charset="0"/>
                <a:ea typeface="Open Sans" pitchFamily="34" charset="-122"/>
                <a:cs typeface="Open Sans" pitchFamily="34" charset="-120"/>
              </a:rPr>
              <a:t>Focus on what can go wrong, not just known bugs</a:t>
            </a:r>
            <a:endParaRPr lang="en-US" sz="1750" dirty="0"/>
          </a:p>
        </p:txBody>
      </p:sp>
      <p:sp>
        <p:nvSpPr>
          <p:cNvPr id="6" name="Text 4"/>
          <p:cNvSpPr/>
          <p:nvPr/>
        </p:nvSpPr>
        <p:spPr>
          <a:xfrm>
            <a:off x="793790" y="526815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B0A9BC"/>
                </a:solidFill>
                <a:latin typeface="Open Sans" pitchFamily="34" charset="0"/>
                <a:ea typeface="Open Sans" pitchFamily="34" charset="-122"/>
                <a:cs typeface="Open Sans" pitchFamily="34" charset="-120"/>
              </a:rPr>
              <a:t>Iterate, document, and train continuously</a:t>
            </a:r>
            <a:endParaRPr lang="en-US" sz="1750" dirty="0"/>
          </a:p>
        </p:txBody>
      </p:sp>
      <p:sp>
        <p:nvSpPr>
          <p:cNvPr id="7" name="Text 5"/>
          <p:cNvSpPr/>
          <p:nvPr/>
        </p:nvSpPr>
        <p:spPr>
          <a:xfrm>
            <a:off x="7599521" y="3794998"/>
            <a:ext cx="2835235" cy="36195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Open Sans Bold" pitchFamily="34" charset="0"/>
                <a:ea typeface="Open Sans Bold" pitchFamily="34" charset="-122"/>
                <a:cs typeface="Open Sans Bold" pitchFamily="34" charset="-120"/>
              </a:rPr>
              <a:t>❌</a:t>
            </a:r>
            <a:pPr algn="l" indent="0" marL="0">
              <a:lnSpc>
                <a:spcPts val="2750"/>
              </a:lnSpc>
              <a:buNone/>
            </a:pPr>
            <a:r>
              <a:rPr lang="en-US" sz="2200" b="1" dirty="0">
                <a:solidFill>
                  <a:srgbClr val="968CA6"/>
                </a:solidFill>
                <a:latin typeface="Open Sans Bold" pitchFamily="34" charset="0"/>
                <a:ea typeface="Open Sans Bold" pitchFamily="34" charset="-122"/>
                <a:cs typeface="Open Sans Bold" pitchFamily="34" charset="-120"/>
              </a:rPr>
              <a:t> DON'T:</a:t>
            </a:r>
            <a:endParaRPr lang="en-US" sz="2200" dirty="0"/>
          </a:p>
        </p:txBody>
      </p:sp>
      <p:sp>
        <p:nvSpPr>
          <p:cNvPr id="8" name="Text 6"/>
          <p:cNvSpPr/>
          <p:nvPr/>
        </p:nvSpPr>
        <p:spPr>
          <a:xfrm>
            <a:off x="7599521" y="4383762"/>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B0A9BC"/>
                </a:solidFill>
                <a:latin typeface="Open Sans" pitchFamily="34" charset="0"/>
                <a:ea typeface="Open Sans" pitchFamily="34" charset="-122"/>
                <a:cs typeface="Open Sans" pitchFamily="34" charset="-120"/>
              </a:rPr>
              <a:t>Use as checkbox activity</a:t>
            </a:r>
            <a:endParaRPr lang="en-US" sz="1750" dirty="0"/>
          </a:p>
        </p:txBody>
      </p:sp>
      <p:sp>
        <p:nvSpPr>
          <p:cNvPr id="9" name="Text 7"/>
          <p:cNvSpPr/>
          <p:nvPr/>
        </p:nvSpPr>
        <p:spPr>
          <a:xfrm>
            <a:off x="7599521" y="4825960"/>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B0A9BC"/>
                </a:solidFill>
                <a:latin typeface="Open Sans" pitchFamily="34" charset="0"/>
                <a:ea typeface="Open Sans" pitchFamily="34" charset="-122"/>
                <a:cs typeface="Open Sans" pitchFamily="34" charset="-120"/>
              </a:rPr>
              <a:t>Skip modeling because "it's Agile"</a:t>
            </a:r>
            <a:endParaRPr lang="en-US" sz="1750" dirty="0"/>
          </a:p>
        </p:txBody>
      </p:sp>
      <p:sp>
        <p:nvSpPr>
          <p:cNvPr id="10" name="Text 8"/>
          <p:cNvSpPr/>
          <p:nvPr/>
        </p:nvSpPr>
        <p:spPr>
          <a:xfrm>
            <a:off x="7599521" y="526815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B0A9BC"/>
                </a:solidFill>
                <a:latin typeface="Open Sans" pitchFamily="34" charset="0"/>
                <a:ea typeface="Open Sans" pitchFamily="34" charset="-122"/>
                <a:cs typeface="Open Sans" pitchFamily="34" charset="-120"/>
              </a:rPr>
              <a:t>Assume only security teams should do it</a:t>
            </a:r>
            <a:endParaRPr lang="en-US" sz="1750" dirty="0"/>
          </a:p>
        </p:txBody>
      </p:sp>
      <p:pic>
        <p:nvPicPr>
          <p:cNvPr id="11" name="Image 0" descr="preencoded.png">    </p:cNvPr>
          <p:cNvPicPr>
            <a:picLocks noChangeAspect="1"/>
          </p:cNvPicPr>
          <p:nvPr/>
        </p:nvPicPr>
        <p:blipFill>
          <a:blip r:embed="rId1"/>
          <a:stretch>
            <a:fillRect/>
          </a:stretch>
        </p:blipFill>
        <p:spPr>
          <a:xfrm>
            <a:off x="13959840" y="228600"/>
            <a:ext cx="441960" cy="5943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6035040" cy="8229600"/>
          </a:xfrm>
          <a:prstGeom prst="rect">
            <a:avLst/>
          </a:prstGeom>
        </p:spPr>
      </p:pic>
      <p:sp>
        <p:nvSpPr>
          <p:cNvPr id="3" name="Text 0"/>
          <p:cNvSpPr/>
          <p:nvPr/>
        </p:nvSpPr>
        <p:spPr>
          <a:xfrm>
            <a:off x="6280190" y="649605"/>
            <a:ext cx="6459617" cy="637937"/>
          </a:xfrm>
          <a:prstGeom prst="rect">
            <a:avLst/>
          </a:prstGeom>
          <a:noFill/>
          <a:ln/>
        </p:spPr>
        <p:txBody>
          <a:bodyPr wrap="none" lIns="0" tIns="0" rIns="0" bIns="0" rtlCol="0" anchor="t"/>
          <a:lstStyle/>
          <a:p>
            <a:pPr algn="l" indent="0" marL="0">
              <a:lnSpc>
                <a:spcPts val="5000"/>
              </a:lnSpc>
              <a:buNone/>
            </a:pPr>
            <a:r>
              <a:rPr lang="en-US" sz="4000" b="1" dirty="0">
                <a:solidFill>
                  <a:srgbClr val="968CA6"/>
                </a:solidFill>
                <a:latin typeface="Open Sans Bold" pitchFamily="34" charset="0"/>
                <a:ea typeface="Open Sans Bold" pitchFamily="34" charset="-122"/>
                <a:cs typeface="Open Sans Bold" pitchFamily="34" charset="-120"/>
              </a:rPr>
              <a:t>What is Threat Modeling?</a:t>
            </a:r>
            <a:endParaRPr lang="en-US" sz="4000" dirty="0"/>
          </a:p>
        </p:txBody>
      </p:sp>
      <p:sp>
        <p:nvSpPr>
          <p:cNvPr id="4" name="Text 1"/>
          <p:cNvSpPr/>
          <p:nvPr/>
        </p:nvSpPr>
        <p:spPr>
          <a:xfrm>
            <a:off x="6280190" y="1593652"/>
            <a:ext cx="7556421" cy="1306830"/>
          </a:xfrm>
          <a:prstGeom prst="rect">
            <a:avLst/>
          </a:prstGeom>
          <a:noFill/>
          <a:ln/>
        </p:spPr>
        <p:txBody>
          <a:bodyPr wrap="square" lIns="0" tIns="0" rIns="0" bIns="0" rtlCol="0" anchor="t"/>
          <a:lstStyle/>
          <a:p>
            <a:pPr algn="l" indent="0" marL="0">
              <a:lnSpc>
                <a:spcPts val="2550"/>
              </a:lnSpc>
              <a:buNone/>
            </a:pPr>
            <a:r>
              <a:rPr lang="en-US" sz="1600" dirty="0">
                <a:solidFill>
                  <a:srgbClr val="B0A9BC"/>
                </a:solidFill>
                <a:latin typeface="Open Sans" pitchFamily="34" charset="0"/>
                <a:ea typeface="Open Sans" pitchFamily="34" charset="-122"/>
                <a:cs typeface="Open Sans" pitchFamily="34" charset="-120"/>
              </a:rPr>
              <a:t>Threat modeling is a structured process to identify, assess, and mitigate security risks in a system's design. It focuses on "what could go wrong" by systematically analyzing components, data flows, and actors within your systems.</a:t>
            </a:r>
            <a:endParaRPr lang="en-US" sz="1600" dirty="0"/>
          </a:p>
        </p:txBody>
      </p:sp>
      <p:sp>
        <p:nvSpPr>
          <p:cNvPr id="5" name="Text 2"/>
          <p:cNvSpPr/>
          <p:nvPr/>
        </p:nvSpPr>
        <p:spPr>
          <a:xfrm>
            <a:off x="6280190" y="3130034"/>
            <a:ext cx="7556421" cy="1306830"/>
          </a:xfrm>
          <a:prstGeom prst="rect">
            <a:avLst/>
          </a:prstGeom>
          <a:noFill/>
          <a:ln/>
        </p:spPr>
        <p:txBody>
          <a:bodyPr wrap="square" lIns="0" tIns="0" rIns="0" bIns="0" rtlCol="0" anchor="t"/>
          <a:lstStyle/>
          <a:p>
            <a:pPr algn="l" indent="0" marL="0">
              <a:lnSpc>
                <a:spcPts val="2550"/>
              </a:lnSpc>
              <a:buNone/>
            </a:pPr>
            <a:r>
              <a:rPr lang="en-US" sz="1600" dirty="0">
                <a:solidFill>
                  <a:srgbClr val="B0A9BC"/>
                </a:solidFill>
                <a:latin typeface="Open Sans" pitchFamily="34" charset="0"/>
                <a:ea typeface="Open Sans" pitchFamily="34" charset="-122"/>
                <a:cs typeface="Open Sans" pitchFamily="34" charset="-120"/>
              </a:rPr>
              <a:t>The core objective of threat modeling is to find and fix flaws </a:t>
            </a:r>
            <a:pPr algn="l" indent="0" marL="0">
              <a:lnSpc>
                <a:spcPts val="2550"/>
              </a:lnSpc>
              <a:buNone/>
            </a:pPr>
            <a:r>
              <a:rPr lang="en-US" sz="1600" b="1" dirty="0">
                <a:solidFill>
                  <a:srgbClr val="B0A9BC"/>
                </a:solidFill>
                <a:latin typeface="Open Sans" pitchFamily="34" charset="0"/>
                <a:ea typeface="Open Sans" pitchFamily="34" charset="-122"/>
                <a:cs typeface="Open Sans" pitchFamily="34" charset="-120"/>
              </a:rPr>
              <a:t>before</a:t>
            </a:r>
            <a:pPr algn="l" indent="0" marL="0">
              <a:lnSpc>
                <a:spcPts val="2550"/>
              </a:lnSpc>
              <a:buNone/>
            </a:pPr>
            <a:r>
              <a:rPr lang="en-US" sz="1600" dirty="0">
                <a:solidFill>
                  <a:srgbClr val="B0A9BC"/>
                </a:solidFill>
                <a:latin typeface="Open Sans" pitchFamily="34" charset="0"/>
                <a:ea typeface="Open Sans" pitchFamily="34" charset="-122"/>
                <a:cs typeface="Open Sans" pitchFamily="34" charset="-120"/>
              </a:rPr>
              <a:t> they become exploitable vulnerabilities. This proactive approach helps organizations build security into their systems from the ground up rather than adding it as an afterthought.</a:t>
            </a:r>
            <a:endParaRPr lang="en-US" sz="1600" dirty="0"/>
          </a:p>
        </p:txBody>
      </p:sp>
      <p:sp>
        <p:nvSpPr>
          <p:cNvPr id="6" name="Shape 3"/>
          <p:cNvSpPr/>
          <p:nvPr/>
        </p:nvSpPr>
        <p:spPr>
          <a:xfrm>
            <a:off x="6280190" y="4666417"/>
            <a:ext cx="3676174" cy="1518047"/>
          </a:xfrm>
          <a:prstGeom prst="roundRect">
            <a:avLst>
              <a:gd name="adj" fmla="val 12103"/>
            </a:avLst>
          </a:prstGeom>
          <a:solidFill>
            <a:srgbClr val="2C4253"/>
          </a:solidFill>
          <a:ln w="7620">
            <a:solidFill>
              <a:srgbClr val="455B6C"/>
            </a:solidFill>
            <a:prstDash val="solid"/>
          </a:ln>
        </p:spPr>
      </p:sp>
      <p:sp>
        <p:nvSpPr>
          <p:cNvPr id="7" name="Text 4"/>
          <p:cNvSpPr/>
          <p:nvPr/>
        </p:nvSpPr>
        <p:spPr>
          <a:xfrm>
            <a:off x="6491883" y="4878110"/>
            <a:ext cx="2551748" cy="318849"/>
          </a:xfrm>
          <a:prstGeom prst="rect">
            <a:avLst/>
          </a:prstGeom>
          <a:noFill/>
          <a:ln/>
        </p:spPr>
        <p:txBody>
          <a:bodyPr wrap="none" lIns="0" tIns="0" rIns="0" bIns="0" rtlCol="0" anchor="t"/>
          <a:lstStyle/>
          <a:p>
            <a:pPr algn="l" indent="0" marL="0">
              <a:lnSpc>
                <a:spcPts val="2500"/>
              </a:lnSpc>
              <a:buNone/>
            </a:pPr>
            <a:r>
              <a:rPr lang="en-US" sz="2000" b="1" dirty="0">
                <a:solidFill>
                  <a:srgbClr val="B0A9BC"/>
                </a:solidFill>
                <a:latin typeface="Open Sans Bold" pitchFamily="34" charset="0"/>
                <a:ea typeface="Open Sans Bold" pitchFamily="34" charset="-122"/>
                <a:cs typeface="Open Sans Bold" pitchFamily="34" charset="-120"/>
              </a:rPr>
              <a:t>Structured Process</a:t>
            </a:r>
            <a:endParaRPr lang="en-US" sz="2000" dirty="0"/>
          </a:p>
        </p:txBody>
      </p:sp>
      <p:sp>
        <p:nvSpPr>
          <p:cNvPr id="8" name="Text 5"/>
          <p:cNvSpPr/>
          <p:nvPr/>
        </p:nvSpPr>
        <p:spPr>
          <a:xfrm>
            <a:off x="6491883" y="5319355"/>
            <a:ext cx="3252788" cy="653415"/>
          </a:xfrm>
          <a:prstGeom prst="rect">
            <a:avLst/>
          </a:prstGeom>
          <a:noFill/>
          <a:ln/>
        </p:spPr>
        <p:txBody>
          <a:bodyPr wrap="square" lIns="0" tIns="0" rIns="0" bIns="0" rtlCol="0" anchor="t"/>
          <a:lstStyle/>
          <a:p>
            <a:pPr algn="l" indent="0" marL="0">
              <a:lnSpc>
                <a:spcPts val="2550"/>
              </a:lnSpc>
              <a:buNone/>
            </a:pPr>
            <a:r>
              <a:rPr lang="en-US" sz="1600" dirty="0">
                <a:solidFill>
                  <a:srgbClr val="B0A9BC"/>
                </a:solidFill>
                <a:latin typeface="Open Sans" pitchFamily="34" charset="0"/>
                <a:ea typeface="Open Sans" pitchFamily="34" charset="-122"/>
                <a:cs typeface="Open Sans" pitchFamily="34" charset="-120"/>
              </a:rPr>
              <a:t>Follows a methodical approach to security analysis</a:t>
            </a:r>
            <a:endParaRPr lang="en-US" sz="1600" dirty="0"/>
          </a:p>
        </p:txBody>
      </p:sp>
      <p:sp>
        <p:nvSpPr>
          <p:cNvPr id="9" name="Shape 6"/>
          <p:cNvSpPr/>
          <p:nvPr/>
        </p:nvSpPr>
        <p:spPr>
          <a:xfrm>
            <a:off x="10160437" y="4666417"/>
            <a:ext cx="3676174" cy="1518047"/>
          </a:xfrm>
          <a:prstGeom prst="roundRect">
            <a:avLst>
              <a:gd name="adj" fmla="val 12103"/>
            </a:avLst>
          </a:prstGeom>
          <a:solidFill>
            <a:srgbClr val="2C4253"/>
          </a:solidFill>
          <a:ln w="7620">
            <a:solidFill>
              <a:srgbClr val="455B6C"/>
            </a:solidFill>
            <a:prstDash val="solid"/>
          </a:ln>
        </p:spPr>
      </p:sp>
      <p:sp>
        <p:nvSpPr>
          <p:cNvPr id="10" name="Text 7"/>
          <p:cNvSpPr/>
          <p:nvPr/>
        </p:nvSpPr>
        <p:spPr>
          <a:xfrm>
            <a:off x="10372130" y="4878110"/>
            <a:ext cx="2551748" cy="318849"/>
          </a:xfrm>
          <a:prstGeom prst="rect">
            <a:avLst/>
          </a:prstGeom>
          <a:noFill/>
          <a:ln/>
        </p:spPr>
        <p:txBody>
          <a:bodyPr wrap="none" lIns="0" tIns="0" rIns="0" bIns="0" rtlCol="0" anchor="t"/>
          <a:lstStyle/>
          <a:p>
            <a:pPr algn="l" indent="0" marL="0">
              <a:lnSpc>
                <a:spcPts val="2500"/>
              </a:lnSpc>
              <a:buNone/>
            </a:pPr>
            <a:r>
              <a:rPr lang="en-US" sz="2000" b="1" dirty="0">
                <a:solidFill>
                  <a:srgbClr val="B0A9BC"/>
                </a:solidFill>
                <a:latin typeface="Open Sans Bold" pitchFamily="34" charset="0"/>
                <a:ea typeface="Open Sans Bold" pitchFamily="34" charset="-122"/>
                <a:cs typeface="Open Sans Bold" pitchFamily="34" charset="-120"/>
              </a:rPr>
              <a:t>Proactive Focus</a:t>
            </a:r>
            <a:endParaRPr lang="en-US" sz="2000" dirty="0"/>
          </a:p>
        </p:txBody>
      </p:sp>
      <p:sp>
        <p:nvSpPr>
          <p:cNvPr id="11" name="Text 8"/>
          <p:cNvSpPr/>
          <p:nvPr/>
        </p:nvSpPr>
        <p:spPr>
          <a:xfrm>
            <a:off x="10372130" y="5319355"/>
            <a:ext cx="3252788" cy="653415"/>
          </a:xfrm>
          <a:prstGeom prst="rect">
            <a:avLst/>
          </a:prstGeom>
          <a:noFill/>
          <a:ln/>
        </p:spPr>
        <p:txBody>
          <a:bodyPr wrap="square" lIns="0" tIns="0" rIns="0" bIns="0" rtlCol="0" anchor="t"/>
          <a:lstStyle/>
          <a:p>
            <a:pPr algn="l" indent="0" marL="0">
              <a:lnSpc>
                <a:spcPts val="2550"/>
              </a:lnSpc>
              <a:buNone/>
            </a:pPr>
            <a:r>
              <a:rPr lang="en-US" sz="1600" dirty="0">
                <a:solidFill>
                  <a:srgbClr val="B0A9BC"/>
                </a:solidFill>
                <a:latin typeface="Open Sans" pitchFamily="34" charset="0"/>
                <a:ea typeface="Open Sans" pitchFamily="34" charset="-122"/>
                <a:cs typeface="Open Sans" pitchFamily="34" charset="-120"/>
              </a:rPr>
              <a:t>Identifies issues before they become vulnerabilities</a:t>
            </a:r>
            <a:endParaRPr lang="en-US" sz="1600" dirty="0"/>
          </a:p>
        </p:txBody>
      </p:sp>
      <p:sp>
        <p:nvSpPr>
          <p:cNvPr id="12" name="Shape 9"/>
          <p:cNvSpPr/>
          <p:nvPr/>
        </p:nvSpPr>
        <p:spPr>
          <a:xfrm>
            <a:off x="6280190" y="6388537"/>
            <a:ext cx="7556421" cy="1191339"/>
          </a:xfrm>
          <a:prstGeom prst="roundRect">
            <a:avLst>
              <a:gd name="adj" fmla="val 15422"/>
            </a:avLst>
          </a:prstGeom>
          <a:solidFill>
            <a:srgbClr val="2C4253"/>
          </a:solidFill>
          <a:ln w="7620">
            <a:solidFill>
              <a:srgbClr val="455B6C"/>
            </a:solidFill>
            <a:prstDash val="solid"/>
          </a:ln>
        </p:spPr>
      </p:sp>
      <p:sp>
        <p:nvSpPr>
          <p:cNvPr id="13" name="Text 10"/>
          <p:cNvSpPr/>
          <p:nvPr/>
        </p:nvSpPr>
        <p:spPr>
          <a:xfrm>
            <a:off x="6491883" y="6600230"/>
            <a:ext cx="2724388" cy="318849"/>
          </a:xfrm>
          <a:prstGeom prst="rect">
            <a:avLst/>
          </a:prstGeom>
          <a:noFill/>
          <a:ln/>
        </p:spPr>
        <p:txBody>
          <a:bodyPr wrap="none" lIns="0" tIns="0" rIns="0" bIns="0" rtlCol="0" anchor="t"/>
          <a:lstStyle/>
          <a:p>
            <a:pPr algn="l" indent="0" marL="0">
              <a:lnSpc>
                <a:spcPts val="2500"/>
              </a:lnSpc>
              <a:buNone/>
            </a:pPr>
            <a:r>
              <a:rPr lang="en-US" sz="2000" b="1" dirty="0">
                <a:solidFill>
                  <a:srgbClr val="B0A9BC"/>
                </a:solidFill>
                <a:latin typeface="Open Sans Bold" pitchFamily="34" charset="0"/>
                <a:ea typeface="Open Sans Bold" pitchFamily="34" charset="-122"/>
                <a:cs typeface="Open Sans Bold" pitchFamily="34" charset="-120"/>
              </a:rPr>
              <a:t>Design-Level Analysis</a:t>
            </a:r>
            <a:endParaRPr lang="en-US" sz="2000" dirty="0"/>
          </a:p>
        </p:txBody>
      </p:sp>
      <p:sp>
        <p:nvSpPr>
          <p:cNvPr id="14" name="Text 11"/>
          <p:cNvSpPr/>
          <p:nvPr/>
        </p:nvSpPr>
        <p:spPr>
          <a:xfrm>
            <a:off x="6491883" y="7041475"/>
            <a:ext cx="7133034" cy="326708"/>
          </a:xfrm>
          <a:prstGeom prst="rect">
            <a:avLst/>
          </a:prstGeom>
          <a:noFill/>
          <a:ln/>
        </p:spPr>
        <p:txBody>
          <a:bodyPr wrap="none" lIns="0" tIns="0" rIns="0" bIns="0" rtlCol="0" anchor="t"/>
          <a:lstStyle/>
          <a:p>
            <a:pPr algn="l" indent="0" marL="0">
              <a:lnSpc>
                <a:spcPts val="2550"/>
              </a:lnSpc>
              <a:buNone/>
            </a:pPr>
            <a:r>
              <a:rPr lang="en-US" sz="1600" dirty="0">
                <a:solidFill>
                  <a:srgbClr val="B0A9BC"/>
                </a:solidFill>
                <a:latin typeface="Open Sans" pitchFamily="34" charset="0"/>
                <a:ea typeface="Open Sans" pitchFamily="34" charset="-122"/>
                <a:cs typeface="Open Sans" pitchFamily="34" charset="-120"/>
              </a:rPr>
              <a:t>Examines architecture and components holistically</a:t>
            </a:r>
            <a:endParaRPr lang="en-US" sz="1600" dirty="0"/>
          </a:p>
        </p:txBody>
      </p:sp>
      <p:pic>
        <p:nvPicPr>
          <p:cNvPr id="15" name="Image 1" descr="preencoded.png">    </p:cNvPr>
          <p:cNvPicPr>
            <a:picLocks noChangeAspect="1"/>
          </p:cNvPicPr>
          <p:nvPr/>
        </p:nvPicPr>
        <p:blipFill>
          <a:blip r:embed="rId2"/>
          <a:stretch>
            <a:fillRect/>
          </a:stretch>
        </p:blipFill>
        <p:spPr>
          <a:xfrm>
            <a:off x="13959840" y="228600"/>
            <a:ext cx="441960" cy="59436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84384" y="616268"/>
            <a:ext cx="5603200" cy="700326"/>
          </a:xfrm>
          <a:prstGeom prst="rect">
            <a:avLst/>
          </a:prstGeom>
          <a:noFill/>
          <a:ln/>
        </p:spPr>
        <p:txBody>
          <a:bodyPr wrap="none" lIns="0" tIns="0" rIns="0" bIns="0" rtlCol="0" anchor="t"/>
          <a:lstStyle/>
          <a:p>
            <a:pPr algn="l" indent="0" marL="0">
              <a:lnSpc>
                <a:spcPts val="5500"/>
              </a:lnSpc>
              <a:buNone/>
            </a:pPr>
            <a:r>
              <a:rPr lang="en-US" sz="4400" b="1" dirty="0">
                <a:solidFill>
                  <a:srgbClr val="968CA6"/>
                </a:solidFill>
                <a:latin typeface="Open Sans Bold" pitchFamily="34" charset="0"/>
                <a:ea typeface="Open Sans Bold" pitchFamily="34" charset="-122"/>
                <a:cs typeface="Open Sans Bold" pitchFamily="34" charset="-120"/>
              </a:rPr>
              <a:t>Q&amp;A / Next Steps</a:t>
            </a:r>
            <a:endParaRPr lang="en-US" sz="4400" dirty="0"/>
          </a:p>
        </p:txBody>
      </p:sp>
      <p:sp>
        <p:nvSpPr>
          <p:cNvPr id="3" name="Text 1"/>
          <p:cNvSpPr/>
          <p:nvPr/>
        </p:nvSpPr>
        <p:spPr>
          <a:xfrm>
            <a:off x="784384" y="1764744"/>
            <a:ext cx="13061633" cy="1075492"/>
          </a:xfrm>
          <a:prstGeom prst="rect">
            <a:avLst/>
          </a:prstGeom>
          <a:noFill/>
          <a:ln/>
        </p:spPr>
        <p:txBody>
          <a:bodyPr wrap="square" lIns="0" tIns="0" rIns="0" bIns="0" rtlCol="0" anchor="t"/>
          <a:lstStyle/>
          <a:p>
            <a:pPr algn="l" indent="0" marL="0">
              <a:lnSpc>
                <a:spcPts val="2800"/>
              </a:lnSpc>
              <a:buNone/>
            </a:pPr>
            <a:r>
              <a:rPr lang="en-US" sz="1750" dirty="0">
                <a:solidFill>
                  <a:srgbClr val="B0A9BC"/>
                </a:solidFill>
                <a:latin typeface="Open Sans" pitchFamily="34" charset="0"/>
                <a:ea typeface="Open Sans" pitchFamily="34" charset="-122"/>
                <a:cs typeface="Open Sans" pitchFamily="34" charset="-120"/>
              </a:rPr>
              <a:t>As we conclude our discussion on threat modeling and NIST CSF v2, consider how you might begin implementing these practices in your organization. Starting small with a pilot project can help build momentum and demonstrate value before scaling to broader implementation.</a:t>
            </a:r>
            <a:endParaRPr lang="en-US" sz="1750" dirty="0"/>
          </a:p>
        </p:txBody>
      </p:sp>
      <p:sp>
        <p:nvSpPr>
          <p:cNvPr id="4" name="Text 2"/>
          <p:cNvSpPr/>
          <p:nvPr/>
        </p:nvSpPr>
        <p:spPr>
          <a:xfrm>
            <a:off x="784384" y="3092291"/>
            <a:ext cx="13061633" cy="716994"/>
          </a:xfrm>
          <a:prstGeom prst="rect">
            <a:avLst/>
          </a:prstGeom>
          <a:noFill/>
          <a:ln/>
        </p:spPr>
        <p:txBody>
          <a:bodyPr wrap="square" lIns="0" tIns="0" rIns="0" bIns="0" rtlCol="0" anchor="t"/>
          <a:lstStyle/>
          <a:p>
            <a:pPr algn="l" indent="0" marL="0">
              <a:lnSpc>
                <a:spcPts val="2800"/>
              </a:lnSpc>
              <a:buNone/>
            </a:pPr>
            <a:r>
              <a:rPr lang="en-US" sz="1750" dirty="0">
                <a:solidFill>
                  <a:srgbClr val="B0A9BC"/>
                </a:solidFill>
                <a:latin typeface="Open Sans" pitchFamily="34" charset="0"/>
                <a:ea typeface="Open Sans" pitchFamily="34" charset="-122"/>
                <a:cs typeface="Open Sans" pitchFamily="34" charset="-120"/>
              </a:rPr>
              <a:t>Training your team and embedding threat modeling in your development processes are crucial steps toward creating a security-aware culture that proactively addresses potential threats.</a:t>
            </a:r>
            <a:endParaRPr lang="en-US" sz="1750" dirty="0"/>
          </a:p>
        </p:txBody>
      </p:sp>
      <p:sp>
        <p:nvSpPr>
          <p:cNvPr id="5" name="Shape 3"/>
          <p:cNvSpPr/>
          <p:nvPr/>
        </p:nvSpPr>
        <p:spPr>
          <a:xfrm>
            <a:off x="784384" y="4061341"/>
            <a:ext cx="6418778" cy="1664970"/>
          </a:xfrm>
          <a:prstGeom prst="roundRect">
            <a:avLst>
              <a:gd name="adj" fmla="val 12115"/>
            </a:avLst>
          </a:prstGeom>
          <a:solidFill>
            <a:srgbClr val="2C4253"/>
          </a:solidFill>
          <a:ln w="7620">
            <a:solidFill>
              <a:srgbClr val="455B6C"/>
            </a:solidFill>
            <a:prstDash val="solid"/>
          </a:ln>
        </p:spPr>
      </p:sp>
      <p:sp>
        <p:nvSpPr>
          <p:cNvPr id="6" name="Text 4"/>
          <p:cNvSpPr/>
          <p:nvPr/>
        </p:nvSpPr>
        <p:spPr>
          <a:xfrm>
            <a:off x="1016079" y="4293037"/>
            <a:ext cx="2801541" cy="350163"/>
          </a:xfrm>
          <a:prstGeom prst="rect">
            <a:avLst/>
          </a:prstGeom>
          <a:noFill/>
          <a:ln/>
        </p:spPr>
        <p:txBody>
          <a:bodyPr wrap="none" lIns="0" tIns="0" rIns="0" bIns="0" rtlCol="0" anchor="t"/>
          <a:lstStyle/>
          <a:p>
            <a:pPr algn="l" indent="0" marL="0">
              <a:lnSpc>
                <a:spcPts val="2750"/>
              </a:lnSpc>
              <a:buNone/>
            </a:pPr>
            <a:r>
              <a:rPr lang="en-US" sz="2200" b="1" dirty="0">
                <a:solidFill>
                  <a:srgbClr val="B0A9BC"/>
                </a:solidFill>
                <a:latin typeface="Open Sans Bold" pitchFamily="34" charset="0"/>
                <a:ea typeface="Open Sans Bold" pitchFamily="34" charset="-122"/>
                <a:cs typeface="Open Sans Bold" pitchFamily="34" charset="-120"/>
              </a:rPr>
              <a:t>Start Small</a:t>
            </a:r>
            <a:endParaRPr lang="en-US" sz="2200" dirty="0"/>
          </a:p>
        </p:txBody>
      </p:sp>
      <p:sp>
        <p:nvSpPr>
          <p:cNvPr id="7" name="Text 5"/>
          <p:cNvSpPr/>
          <p:nvPr/>
        </p:nvSpPr>
        <p:spPr>
          <a:xfrm>
            <a:off x="1016079" y="4777621"/>
            <a:ext cx="5955387" cy="716994"/>
          </a:xfrm>
          <a:prstGeom prst="rect">
            <a:avLst/>
          </a:prstGeom>
          <a:noFill/>
          <a:ln/>
        </p:spPr>
        <p:txBody>
          <a:bodyPr wrap="square" lIns="0" tIns="0" rIns="0" bIns="0" rtlCol="0" anchor="t"/>
          <a:lstStyle/>
          <a:p>
            <a:pPr algn="l" indent="0" marL="0">
              <a:lnSpc>
                <a:spcPts val="2800"/>
              </a:lnSpc>
              <a:buNone/>
            </a:pPr>
            <a:r>
              <a:rPr lang="en-US" sz="1750" dirty="0">
                <a:solidFill>
                  <a:srgbClr val="B0A9BC"/>
                </a:solidFill>
                <a:latin typeface="Open Sans" pitchFamily="34" charset="0"/>
                <a:ea typeface="Open Sans" pitchFamily="34" charset="-122"/>
                <a:cs typeface="Open Sans" pitchFamily="34" charset="-120"/>
              </a:rPr>
              <a:t>Pilot threat model a feature or service to demonstrate value and learn from the experience.</a:t>
            </a:r>
            <a:endParaRPr lang="en-US" sz="1750" dirty="0"/>
          </a:p>
        </p:txBody>
      </p:sp>
      <p:sp>
        <p:nvSpPr>
          <p:cNvPr id="8" name="Shape 6"/>
          <p:cNvSpPr/>
          <p:nvPr/>
        </p:nvSpPr>
        <p:spPr>
          <a:xfrm>
            <a:off x="7427238" y="4061341"/>
            <a:ext cx="6418778" cy="1664970"/>
          </a:xfrm>
          <a:prstGeom prst="roundRect">
            <a:avLst>
              <a:gd name="adj" fmla="val 12115"/>
            </a:avLst>
          </a:prstGeom>
          <a:solidFill>
            <a:srgbClr val="2C4253"/>
          </a:solidFill>
          <a:ln w="7620">
            <a:solidFill>
              <a:srgbClr val="455B6C"/>
            </a:solidFill>
            <a:prstDash val="solid"/>
          </a:ln>
        </p:spPr>
      </p:sp>
      <p:sp>
        <p:nvSpPr>
          <p:cNvPr id="9" name="Text 7"/>
          <p:cNvSpPr/>
          <p:nvPr/>
        </p:nvSpPr>
        <p:spPr>
          <a:xfrm>
            <a:off x="7658933" y="4293037"/>
            <a:ext cx="2801541" cy="350163"/>
          </a:xfrm>
          <a:prstGeom prst="rect">
            <a:avLst/>
          </a:prstGeom>
          <a:noFill/>
          <a:ln/>
        </p:spPr>
        <p:txBody>
          <a:bodyPr wrap="none" lIns="0" tIns="0" rIns="0" bIns="0" rtlCol="0" anchor="t"/>
          <a:lstStyle/>
          <a:p>
            <a:pPr algn="l" indent="0" marL="0">
              <a:lnSpc>
                <a:spcPts val="2750"/>
              </a:lnSpc>
              <a:buNone/>
            </a:pPr>
            <a:r>
              <a:rPr lang="en-US" sz="2200" b="1" dirty="0">
                <a:solidFill>
                  <a:srgbClr val="B0A9BC"/>
                </a:solidFill>
                <a:latin typeface="Open Sans Bold" pitchFamily="34" charset="0"/>
                <a:ea typeface="Open Sans Bold" pitchFamily="34" charset="-122"/>
                <a:cs typeface="Open Sans Bold" pitchFamily="34" charset="-120"/>
              </a:rPr>
              <a:t>Train Your Team</a:t>
            </a:r>
            <a:endParaRPr lang="en-US" sz="2200" dirty="0"/>
          </a:p>
        </p:txBody>
      </p:sp>
      <p:sp>
        <p:nvSpPr>
          <p:cNvPr id="10" name="Text 8"/>
          <p:cNvSpPr/>
          <p:nvPr/>
        </p:nvSpPr>
        <p:spPr>
          <a:xfrm>
            <a:off x="7658933" y="4777621"/>
            <a:ext cx="5955387" cy="716994"/>
          </a:xfrm>
          <a:prstGeom prst="rect">
            <a:avLst/>
          </a:prstGeom>
          <a:noFill/>
          <a:ln/>
        </p:spPr>
        <p:txBody>
          <a:bodyPr wrap="square" lIns="0" tIns="0" rIns="0" bIns="0" rtlCol="0" anchor="t"/>
          <a:lstStyle/>
          <a:p>
            <a:pPr algn="l" indent="0" marL="0">
              <a:lnSpc>
                <a:spcPts val="2800"/>
              </a:lnSpc>
              <a:buNone/>
            </a:pPr>
            <a:r>
              <a:rPr lang="en-US" sz="1750" dirty="0">
                <a:solidFill>
                  <a:srgbClr val="B0A9BC"/>
                </a:solidFill>
                <a:latin typeface="Open Sans" pitchFamily="34" charset="0"/>
                <a:ea typeface="Open Sans" pitchFamily="34" charset="-122"/>
                <a:cs typeface="Open Sans" pitchFamily="34" charset="-120"/>
              </a:rPr>
              <a:t>Develop threat modeling skills across development, operations, and security teams.</a:t>
            </a:r>
            <a:endParaRPr lang="en-US" sz="1750" dirty="0"/>
          </a:p>
        </p:txBody>
      </p:sp>
      <p:sp>
        <p:nvSpPr>
          <p:cNvPr id="11" name="Shape 9"/>
          <p:cNvSpPr/>
          <p:nvPr/>
        </p:nvSpPr>
        <p:spPr>
          <a:xfrm>
            <a:off x="784384" y="5950387"/>
            <a:ext cx="6418778" cy="1664970"/>
          </a:xfrm>
          <a:prstGeom prst="roundRect">
            <a:avLst>
              <a:gd name="adj" fmla="val 12115"/>
            </a:avLst>
          </a:prstGeom>
          <a:solidFill>
            <a:srgbClr val="2C4253"/>
          </a:solidFill>
          <a:ln w="7620">
            <a:solidFill>
              <a:srgbClr val="455B6C"/>
            </a:solidFill>
            <a:prstDash val="solid"/>
          </a:ln>
        </p:spPr>
      </p:sp>
      <p:sp>
        <p:nvSpPr>
          <p:cNvPr id="12" name="Text 10"/>
          <p:cNvSpPr/>
          <p:nvPr/>
        </p:nvSpPr>
        <p:spPr>
          <a:xfrm>
            <a:off x="1016079" y="6182082"/>
            <a:ext cx="2801541" cy="350163"/>
          </a:xfrm>
          <a:prstGeom prst="rect">
            <a:avLst/>
          </a:prstGeom>
          <a:noFill/>
          <a:ln/>
        </p:spPr>
        <p:txBody>
          <a:bodyPr wrap="none" lIns="0" tIns="0" rIns="0" bIns="0" rtlCol="0" anchor="t"/>
          <a:lstStyle/>
          <a:p>
            <a:pPr algn="l" indent="0" marL="0">
              <a:lnSpc>
                <a:spcPts val="2750"/>
              </a:lnSpc>
              <a:buNone/>
            </a:pPr>
            <a:r>
              <a:rPr lang="en-US" sz="2200" b="1" dirty="0">
                <a:solidFill>
                  <a:srgbClr val="B0A9BC"/>
                </a:solidFill>
                <a:latin typeface="Open Sans Bold" pitchFamily="34" charset="0"/>
                <a:ea typeface="Open Sans Bold" pitchFamily="34" charset="-122"/>
                <a:cs typeface="Open Sans Bold" pitchFamily="34" charset="-120"/>
              </a:rPr>
              <a:t>Embed in Processes</a:t>
            </a:r>
            <a:endParaRPr lang="en-US" sz="2200" dirty="0"/>
          </a:p>
        </p:txBody>
      </p:sp>
      <p:sp>
        <p:nvSpPr>
          <p:cNvPr id="13" name="Text 11"/>
          <p:cNvSpPr/>
          <p:nvPr/>
        </p:nvSpPr>
        <p:spPr>
          <a:xfrm>
            <a:off x="1016079" y="6666667"/>
            <a:ext cx="5955387" cy="716994"/>
          </a:xfrm>
          <a:prstGeom prst="rect">
            <a:avLst/>
          </a:prstGeom>
          <a:noFill/>
          <a:ln/>
        </p:spPr>
        <p:txBody>
          <a:bodyPr wrap="square" lIns="0" tIns="0" rIns="0" bIns="0" rtlCol="0" anchor="t"/>
          <a:lstStyle/>
          <a:p>
            <a:pPr algn="l" indent="0" marL="0">
              <a:lnSpc>
                <a:spcPts val="2800"/>
              </a:lnSpc>
              <a:buNone/>
            </a:pPr>
            <a:r>
              <a:rPr lang="en-US" sz="1750" dirty="0">
                <a:solidFill>
                  <a:srgbClr val="B0A9BC"/>
                </a:solidFill>
                <a:latin typeface="Open Sans" pitchFamily="34" charset="0"/>
                <a:ea typeface="Open Sans" pitchFamily="34" charset="-122"/>
                <a:cs typeface="Open Sans" pitchFamily="34" charset="-120"/>
              </a:rPr>
              <a:t>Integrate threat modeling into your SDLC or Agile rituals as a regular practice.</a:t>
            </a:r>
            <a:endParaRPr lang="en-US" sz="1750" dirty="0"/>
          </a:p>
        </p:txBody>
      </p:sp>
      <p:sp>
        <p:nvSpPr>
          <p:cNvPr id="14" name="Shape 12"/>
          <p:cNvSpPr/>
          <p:nvPr/>
        </p:nvSpPr>
        <p:spPr>
          <a:xfrm>
            <a:off x="7427238" y="5950387"/>
            <a:ext cx="6418778" cy="1664970"/>
          </a:xfrm>
          <a:prstGeom prst="roundRect">
            <a:avLst>
              <a:gd name="adj" fmla="val 12115"/>
            </a:avLst>
          </a:prstGeom>
          <a:solidFill>
            <a:srgbClr val="2C4253"/>
          </a:solidFill>
          <a:ln w="7620">
            <a:solidFill>
              <a:srgbClr val="455B6C"/>
            </a:solidFill>
            <a:prstDash val="solid"/>
          </a:ln>
        </p:spPr>
      </p:sp>
      <p:sp>
        <p:nvSpPr>
          <p:cNvPr id="15" name="Text 13"/>
          <p:cNvSpPr/>
          <p:nvPr/>
        </p:nvSpPr>
        <p:spPr>
          <a:xfrm>
            <a:off x="7658933" y="6182082"/>
            <a:ext cx="2801541" cy="350163"/>
          </a:xfrm>
          <a:prstGeom prst="rect">
            <a:avLst/>
          </a:prstGeom>
          <a:noFill/>
          <a:ln/>
        </p:spPr>
        <p:txBody>
          <a:bodyPr wrap="none" lIns="0" tIns="0" rIns="0" bIns="0" rtlCol="0" anchor="t"/>
          <a:lstStyle/>
          <a:p>
            <a:pPr algn="l" indent="0" marL="0">
              <a:lnSpc>
                <a:spcPts val="2750"/>
              </a:lnSpc>
              <a:buNone/>
            </a:pPr>
            <a:r>
              <a:rPr lang="en-US" sz="2200" b="1" dirty="0">
                <a:solidFill>
                  <a:srgbClr val="B0A9BC"/>
                </a:solidFill>
                <a:latin typeface="Open Sans Bold" pitchFamily="34" charset="0"/>
                <a:ea typeface="Open Sans Bold" pitchFamily="34" charset="-122"/>
                <a:cs typeface="Open Sans Bold" pitchFamily="34" charset="-120"/>
              </a:rPr>
              <a:t>Align with CSF</a:t>
            </a:r>
            <a:endParaRPr lang="en-US" sz="2200" dirty="0"/>
          </a:p>
        </p:txBody>
      </p:sp>
      <p:sp>
        <p:nvSpPr>
          <p:cNvPr id="16" name="Text 14"/>
          <p:cNvSpPr/>
          <p:nvPr/>
        </p:nvSpPr>
        <p:spPr>
          <a:xfrm>
            <a:off x="7658933" y="6666667"/>
            <a:ext cx="5955387" cy="716994"/>
          </a:xfrm>
          <a:prstGeom prst="rect">
            <a:avLst/>
          </a:prstGeom>
          <a:noFill/>
          <a:ln/>
        </p:spPr>
        <p:txBody>
          <a:bodyPr wrap="square" lIns="0" tIns="0" rIns="0" bIns="0" rtlCol="0" anchor="t"/>
          <a:lstStyle/>
          <a:p>
            <a:pPr algn="l" indent="0" marL="0">
              <a:lnSpc>
                <a:spcPts val="2800"/>
              </a:lnSpc>
              <a:buNone/>
            </a:pPr>
            <a:r>
              <a:rPr lang="en-US" sz="1750" dirty="0">
                <a:solidFill>
                  <a:srgbClr val="B0A9BC"/>
                </a:solidFill>
                <a:latin typeface="Open Sans" pitchFamily="34" charset="0"/>
                <a:ea typeface="Open Sans" pitchFamily="34" charset="-122"/>
                <a:cs typeface="Open Sans" pitchFamily="34" charset="-120"/>
              </a:rPr>
              <a:t>Map threat modeling outputs to CSF controls to demonstrate security value.</a:t>
            </a:r>
            <a:endParaRPr lang="en-US" sz="1750" dirty="0"/>
          </a:p>
        </p:txBody>
      </p:sp>
      <p:pic>
        <p:nvPicPr>
          <p:cNvPr id="17" name="Image 0" descr="preencoded.png">    </p:cNvPr>
          <p:cNvPicPr>
            <a:picLocks noChangeAspect="1"/>
          </p:cNvPicPr>
          <p:nvPr/>
        </p:nvPicPr>
        <p:blipFill>
          <a:blip r:embed="rId1"/>
          <a:stretch>
            <a:fillRect/>
          </a:stretch>
        </p:blipFill>
        <p:spPr>
          <a:xfrm>
            <a:off x="13959840" y="228600"/>
            <a:ext cx="441960" cy="59436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595360" y="0"/>
            <a:ext cx="6035040" cy="8230553"/>
          </a:xfrm>
          <a:prstGeom prst="rect">
            <a:avLst/>
          </a:prstGeom>
        </p:spPr>
      </p:pic>
      <p:sp>
        <p:nvSpPr>
          <p:cNvPr id="3" name="Text 0"/>
          <p:cNvSpPr/>
          <p:nvPr/>
        </p:nvSpPr>
        <p:spPr>
          <a:xfrm>
            <a:off x="790218" y="620792"/>
            <a:ext cx="6712148" cy="564475"/>
          </a:xfrm>
          <a:prstGeom prst="rect">
            <a:avLst/>
          </a:prstGeom>
          <a:noFill/>
          <a:ln/>
        </p:spPr>
        <p:txBody>
          <a:bodyPr wrap="none" lIns="0" tIns="0" rIns="0" bIns="0" rtlCol="0" anchor="t"/>
          <a:lstStyle/>
          <a:p>
            <a:pPr algn="l" indent="0" marL="0">
              <a:lnSpc>
                <a:spcPts val="4400"/>
              </a:lnSpc>
              <a:buNone/>
            </a:pPr>
            <a:r>
              <a:rPr lang="en-US" sz="3550" b="1" dirty="0">
                <a:solidFill>
                  <a:srgbClr val="968CA6"/>
                </a:solidFill>
                <a:latin typeface="Open Sans Bold" pitchFamily="34" charset="0"/>
                <a:ea typeface="Open Sans Bold" pitchFamily="34" charset="-122"/>
                <a:cs typeface="Open Sans Bold" pitchFamily="34" charset="-120"/>
              </a:rPr>
              <a:t>Why Threat Modeling Matters</a:t>
            </a:r>
            <a:endParaRPr lang="en-US" sz="3550" dirty="0"/>
          </a:p>
        </p:txBody>
      </p:sp>
      <p:sp>
        <p:nvSpPr>
          <p:cNvPr id="4" name="Text 1"/>
          <p:cNvSpPr/>
          <p:nvPr/>
        </p:nvSpPr>
        <p:spPr>
          <a:xfrm>
            <a:off x="790218" y="1456134"/>
            <a:ext cx="7563564" cy="866894"/>
          </a:xfrm>
          <a:prstGeom prst="rect">
            <a:avLst/>
          </a:prstGeom>
          <a:noFill/>
          <a:ln/>
        </p:spPr>
        <p:txBody>
          <a:bodyPr wrap="square" lIns="0" tIns="0" rIns="0" bIns="0" rtlCol="0" anchor="t"/>
          <a:lstStyle/>
          <a:p>
            <a:pPr algn="l" indent="0" marL="0">
              <a:lnSpc>
                <a:spcPts val="2250"/>
              </a:lnSpc>
              <a:buNone/>
            </a:pPr>
            <a:r>
              <a:rPr lang="en-US" sz="1400" dirty="0">
                <a:solidFill>
                  <a:srgbClr val="B0A9BC"/>
                </a:solidFill>
                <a:latin typeface="Open Sans" pitchFamily="34" charset="0"/>
                <a:ea typeface="Open Sans" pitchFamily="34" charset="-122"/>
                <a:cs typeface="Open Sans" pitchFamily="34" charset="-120"/>
              </a:rPr>
              <a:t>Up to </a:t>
            </a:r>
            <a:pPr algn="l" indent="0" marL="0">
              <a:lnSpc>
                <a:spcPts val="2250"/>
              </a:lnSpc>
              <a:buNone/>
            </a:pPr>
            <a:r>
              <a:rPr lang="en-US" sz="1400" b="1" dirty="0">
                <a:solidFill>
                  <a:srgbClr val="B0A9BC"/>
                </a:solidFill>
                <a:latin typeface="Open Sans" pitchFamily="34" charset="0"/>
                <a:ea typeface="Open Sans" pitchFamily="34" charset="-122"/>
                <a:cs typeface="Open Sans" pitchFamily="34" charset="-120"/>
              </a:rPr>
              <a:t>80% of critical vulnerabilities</a:t>
            </a:r>
            <a:pPr algn="l" indent="0" marL="0">
              <a:lnSpc>
                <a:spcPts val="2250"/>
              </a:lnSpc>
              <a:buNone/>
            </a:pPr>
            <a:r>
              <a:rPr lang="en-US" sz="1400" dirty="0">
                <a:solidFill>
                  <a:srgbClr val="B0A9BC"/>
                </a:solidFill>
                <a:latin typeface="Open Sans" pitchFamily="34" charset="0"/>
                <a:ea typeface="Open Sans" pitchFamily="34" charset="-122"/>
                <a:cs typeface="Open Sans" pitchFamily="34" charset="-120"/>
              </a:rPr>
              <a:t> are design-level issues that could be identified early through proper threat modeling. This staggering statistic highlights the importance of addressing security concerns during the design phase.</a:t>
            </a:r>
            <a:endParaRPr lang="en-US" sz="1400" dirty="0"/>
          </a:p>
        </p:txBody>
      </p:sp>
      <p:sp>
        <p:nvSpPr>
          <p:cNvPr id="5" name="Text 2"/>
          <p:cNvSpPr/>
          <p:nvPr/>
        </p:nvSpPr>
        <p:spPr>
          <a:xfrm>
            <a:off x="790218" y="2526149"/>
            <a:ext cx="7563564" cy="866894"/>
          </a:xfrm>
          <a:prstGeom prst="rect">
            <a:avLst/>
          </a:prstGeom>
          <a:noFill/>
          <a:ln/>
        </p:spPr>
        <p:txBody>
          <a:bodyPr wrap="square" lIns="0" tIns="0" rIns="0" bIns="0" rtlCol="0" anchor="t"/>
          <a:lstStyle/>
          <a:p>
            <a:pPr algn="l" indent="0" marL="0">
              <a:lnSpc>
                <a:spcPts val="2250"/>
              </a:lnSpc>
              <a:buNone/>
            </a:pPr>
            <a:r>
              <a:rPr lang="en-US" sz="1400" dirty="0">
                <a:solidFill>
                  <a:srgbClr val="B0A9BC"/>
                </a:solidFill>
                <a:latin typeface="Open Sans" pitchFamily="34" charset="0"/>
                <a:ea typeface="Open Sans" pitchFamily="34" charset="-122"/>
                <a:cs typeface="Open Sans" pitchFamily="34" charset="-120"/>
              </a:rPr>
              <a:t>Threat modeling helps reduce rework and patching costs, improve architectural clarity, and enable a proactive security culture. It's a key practice for "shifting security left" in the development lifecycle, addressing potential issues before they become costly problems.</a:t>
            </a:r>
            <a:endParaRPr lang="en-US" sz="1400" dirty="0"/>
          </a:p>
        </p:txBody>
      </p:sp>
      <p:sp>
        <p:nvSpPr>
          <p:cNvPr id="6" name="Text 3"/>
          <p:cNvSpPr/>
          <p:nvPr/>
        </p:nvSpPr>
        <p:spPr>
          <a:xfrm>
            <a:off x="790218" y="3686413"/>
            <a:ext cx="3646289" cy="596027"/>
          </a:xfrm>
          <a:prstGeom prst="rect">
            <a:avLst/>
          </a:prstGeom>
          <a:noFill/>
          <a:ln/>
        </p:spPr>
        <p:txBody>
          <a:bodyPr wrap="none" lIns="0" tIns="0" rIns="0" bIns="0" rtlCol="0" anchor="t"/>
          <a:lstStyle/>
          <a:p>
            <a:pPr algn="ctr" indent="0" marL="0">
              <a:lnSpc>
                <a:spcPts val="4650"/>
              </a:lnSpc>
              <a:buNone/>
            </a:pPr>
            <a:r>
              <a:rPr lang="en-US" sz="4650" b="1" dirty="0">
                <a:solidFill>
                  <a:srgbClr val="B0A9BC"/>
                </a:solidFill>
                <a:latin typeface="Open Sans Bold" pitchFamily="34" charset="0"/>
                <a:ea typeface="Open Sans Bold" pitchFamily="34" charset="-122"/>
                <a:cs typeface="Open Sans Bold" pitchFamily="34" charset="-120"/>
              </a:rPr>
              <a:t>80%</a:t>
            </a:r>
            <a:endParaRPr lang="en-US" sz="4650" dirty="0"/>
          </a:p>
        </p:txBody>
      </p:sp>
      <p:sp>
        <p:nvSpPr>
          <p:cNvPr id="7" name="Text 4"/>
          <p:cNvSpPr/>
          <p:nvPr/>
        </p:nvSpPr>
        <p:spPr>
          <a:xfrm>
            <a:off x="1358979" y="4508063"/>
            <a:ext cx="2508647" cy="282178"/>
          </a:xfrm>
          <a:prstGeom prst="rect">
            <a:avLst/>
          </a:prstGeom>
          <a:noFill/>
          <a:ln/>
        </p:spPr>
        <p:txBody>
          <a:bodyPr wrap="none" lIns="0" tIns="0" rIns="0" bIns="0" rtlCol="0" anchor="t"/>
          <a:lstStyle/>
          <a:p>
            <a:pPr algn="ctr" indent="0" marL="0">
              <a:lnSpc>
                <a:spcPts val="2200"/>
              </a:lnSpc>
              <a:buNone/>
            </a:pPr>
            <a:r>
              <a:rPr lang="en-US" sz="1750" b="1" dirty="0">
                <a:solidFill>
                  <a:srgbClr val="B0A9BC"/>
                </a:solidFill>
                <a:latin typeface="Open Sans Bold" pitchFamily="34" charset="0"/>
                <a:ea typeface="Open Sans Bold" pitchFamily="34" charset="-122"/>
                <a:cs typeface="Open Sans Bold" pitchFamily="34" charset="-120"/>
              </a:rPr>
              <a:t>Critical Vulnerabilities</a:t>
            </a:r>
            <a:endParaRPr lang="en-US" sz="1750" dirty="0"/>
          </a:p>
        </p:txBody>
      </p:sp>
      <p:sp>
        <p:nvSpPr>
          <p:cNvPr id="8" name="Text 5"/>
          <p:cNvSpPr/>
          <p:nvPr/>
        </p:nvSpPr>
        <p:spPr>
          <a:xfrm>
            <a:off x="790218" y="4898588"/>
            <a:ext cx="3646289" cy="288965"/>
          </a:xfrm>
          <a:prstGeom prst="rect">
            <a:avLst/>
          </a:prstGeom>
          <a:noFill/>
          <a:ln/>
        </p:spPr>
        <p:txBody>
          <a:bodyPr wrap="none" lIns="0" tIns="0" rIns="0" bIns="0" rtlCol="0" anchor="t"/>
          <a:lstStyle/>
          <a:p>
            <a:pPr algn="ctr" indent="0" marL="0">
              <a:lnSpc>
                <a:spcPts val="2250"/>
              </a:lnSpc>
              <a:buNone/>
            </a:pPr>
            <a:r>
              <a:rPr lang="en-US" sz="1400" dirty="0">
                <a:solidFill>
                  <a:srgbClr val="B0A9BC"/>
                </a:solidFill>
                <a:latin typeface="Open Sans" pitchFamily="34" charset="0"/>
                <a:ea typeface="Open Sans" pitchFamily="34" charset="-122"/>
                <a:cs typeface="Open Sans" pitchFamily="34" charset="-120"/>
              </a:rPr>
              <a:t>Found at the design level</a:t>
            </a:r>
            <a:endParaRPr lang="en-US" sz="1400" dirty="0"/>
          </a:p>
        </p:txBody>
      </p:sp>
      <p:sp>
        <p:nvSpPr>
          <p:cNvPr id="9" name="Text 6"/>
          <p:cNvSpPr/>
          <p:nvPr/>
        </p:nvSpPr>
        <p:spPr>
          <a:xfrm>
            <a:off x="4707374" y="3686413"/>
            <a:ext cx="3646408" cy="596027"/>
          </a:xfrm>
          <a:prstGeom prst="rect">
            <a:avLst/>
          </a:prstGeom>
          <a:noFill/>
          <a:ln/>
        </p:spPr>
        <p:txBody>
          <a:bodyPr wrap="none" lIns="0" tIns="0" rIns="0" bIns="0" rtlCol="0" anchor="t"/>
          <a:lstStyle/>
          <a:p>
            <a:pPr algn="ctr" indent="0" marL="0">
              <a:lnSpc>
                <a:spcPts val="4650"/>
              </a:lnSpc>
              <a:buNone/>
            </a:pPr>
            <a:r>
              <a:rPr lang="en-US" sz="4650" b="1" dirty="0">
                <a:solidFill>
                  <a:srgbClr val="B0A9BC"/>
                </a:solidFill>
                <a:latin typeface="Open Sans Bold" pitchFamily="34" charset="0"/>
                <a:ea typeface="Open Sans Bold" pitchFamily="34" charset="-122"/>
                <a:cs typeface="Open Sans Bold" pitchFamily="34" charset="-120"/>
              </a:rPr>
              <a:t>3x</a:t>
            </a:r>
            <a:endParaRPr lang="en-US" sz="4650" dirty="0"/>
          </a:p>
        </p:txBody>
      </p:sp>
      <p:sp>
        <p:nvSpPr>
          <p:cNvPr id="10" name="Text 7"/>
          <p:cNvSpPr/>
          <p:nvPr/>
        </p:nvSpPr>
        <p:spPr>
          <a:xfrm>
            <a:off x="5401628" y="4508063"/>
            <a:ext cx="2257782" cy="282178"/>
          </a:xfrm>
          <a:prstGeom prst="rect">
            <a:avLst/>
          </a:prstGeom>
          <a:noFill/>
          <a:ln/>
        </p:spPr>
        <p:txBody>
          <a:bodyPr wrap="none" lIns="0" tIns="0" rIns="0" bIns="0" rtlCol="0" anchor="t"/>
          <a:lstStyle/>
          <a:p>
            <a:pPr algn="ctr" indent="0" marL="0">
              <a:lnSpc>
                <a:spcPts val="2200"/>
              </a:lnSpc>
              <a:buNone/>
            </a:pPr>
            <a:r>
              <a:rPr lang="en-US" sz="1750" b="1" dirty="0">
                <a:solidFill>
                  <a:srgbClr val="B0A9BC"/>
                </a:solidFill>
                <a:latin typeface="Open Sans Bold" pitchFamily="34" charset="0"/>
                <a:ea typeface="Open Sans Bold" pitchFamily="34" charset="-122"/>
                <a:cs typeface="Open Sans Bold" pitchFamily="34" charset="-120"/>
              </a:rPr>
              <a:t>Cost Reduction</a:t>
            </a:r>
            <a:endParaRPr lang="en-US" sz="1750" dirty="0"/>
          </a:p>
        </p:txBody>
      </p:sp>
      <p:sp>
        <p:nvSpPr>
          <p:cNvPr id="11" name="Text 8"/>
          <p:cNvSpPr/>
          <p:nvPr/>
        </p:nvSpPr>
        <p:spPr>
          <a:xfrm>
            <a:off x="4707374" y="4898588"/>
            <a:ext cx="3646408" cy="577929"/>
          </a:xfrm>
          <a:prstGeom prst="rect">
            <a:avLst/>
          </a:prstGeom>
          <a:noFill/>
          <a:ln/>
        </p:spPr>
        <p:txBody>
          <a:bodyPr wrap="square" lIns="0" tIns="0" rIns="0" bIns="0" rtlCol="0" anchor="t"/>
          <a:lstStyle/>
          <a:p>
            <a:pPr algn="ctr" indent="0" marL="0">
              <a:lnSpc>
                <a:spcPts val="2250"/>
              </a:lnSpc>
              <a:buNone/>
            </a:pPr>
            <a:r>
              <a:rPr lang="en-US" sz="1400" dirty="0">
                <a:solidFill>
                  <a:srgbClr val="B0A9BC"/>
                </a:solidFill>
                <a:latin typeface="Open Sans" pitchFamily="34" charset="0"/>
                <a:ea typeface="Open Sans" pitchFamily="34" charset="-122"/>
                <a:cs typeface="Open Sans" pitchFamily="34" charset="-120"/>
              </a:rPr>
              <a:t>When fixing issues early vs. post-deployment</a:t>
            </a:r>
            <a:endParaRPr lang="en-US" sz="1400" dirty="0"/>
          </a:p>
        </p:txBody>
      </p:sp>
      <p:sp>
        <p:nvSpPr>
          <p:cNvPr id="12" name="Text 9"/>
          <p:cNvSpPr/>
          <p:nvPr/>
        </p:nvSpPr>
        <p:spPr>
          <a:xfrm>
            <a:off x="2748796" y="6108621"/>
            <a:ext cx="3646289" cy="596027"/>
          </a:xfrm>
          <a:prstGeom prst="rect">
            <a:avLst/>
          </a:prstGeom>
          <a:noFill/>
          <a:ln/>
        </p:spPr>
        <p:txBody>
          <a:bodyPr wrap="none" lIns="0" tIns="0" rIns="0" bIns="0" rtlCol="0" anchor="t"/>
          <a:lstStyle/>
          <a:p>
            <a:pPr algn="ctr" indent="0" marL="0">
              <a:lnSpc>
                <a:spcPts val="4650"/>
              </a:lnSpc>
              <a:buNone/>
            </a:pPr>
            <a:r>
              <a:rPr lang="en-US" sz="4650" b="1" dirty="0">
                <a:solidFill>
                  <a:srgbClr val="B0A9BC"/>
                </a:solidFill>
                <a:latin typeface="Open Sans Bold" pitchFamily="34" charset="0"/>
                <a:ea typeface="Open Sans Bold" pitchFamily="34" charset="-122"/>
                <a:cs typeface="Open Sans Bold" pitchFamily="34" charset="-120"/>
              </a:rPr>
              <a:t>60%</a:t>
            </a:r>
            <a:endParaRPr lang="en-US" sz="4650" dirty="0"/>
          </a:p>
        </p:txBody>
      </p:sp>
      <p:sp>
        <p:nvSpPr>
          <p:cNvPr id="13" name="Text 10"/>
          <p:cNvSpPr/>
          <p:nvPr/>
        </p:nvSpPr>
        <p:spPr>
          <a:xfrm>
            <a:off x="3422571" y="6930271"/>
            <a:ext cx="2298740" cy="282178"/>
          </a:xfrm>
          <a:prstGeom prst="rect">
            <a:avLst/>
          </a:prstGeom>
          <a:noFill/>
          <a:ln/>
        </p:spPr>
        <p:txBody>
          <a:bodyPr wrap="none" lIns="0" tIns="0" rIns="0" bIns="0" rtlCol="0" anchor="t"/>
          <a:lstStyle/>
          <a:p>
            <a:pPr algn="ctr" indent="0" marL="0">
              <a:lnSpc>
                <a:spcPts val="2200"/>
              </a:lnSpc>
              <a:buNone/>
            </a:pPr>
            <a:r>
              <a:rPr lang="en-US" sz="1750" b="1" dirty="0">
                <a:solidFill>
                  <a:srgbClr val="B0A9BC"/>
                </a:solidFill>
                <a:latin typeface="Open Sans Bold" pitchFamily="34" charset="0"/>
                <a:ea typeface="Open Sans Bold" pitchFamily="34" charset="-122"/>
                <a:cs typeface="Open Sans Bold" pitchFamily="34" charset="-120"/>
              </a:rPr>
              <a:t>Architectural Clarity</a:t>
            </a:r>
            <a:endParaRPr lang="en-US" sz="1750" dirty="0"/>
          </a:p>
        </p:txBody>
      </p:sp>
      <p:sp>
        <p:nvSpPr>
          <p:cNvPr id="14" name="Text 11"/>
          <p:cNvSpPr/>
          <p:nvPr/>
        </p:nvSpPr>
        <p:spPr>
          <a:xfrm>
            <a:off x="2748796" y="7320796"/>
            <a:ext cx="3646289" cy="288965"/>
          </a:xfrm>
          <a:prstGeom prst="rect">
            <a:avLst/>
          </a:prstGeom>
          <a:noFill/>
          <a:ln/>
        </p:spPr>
        <p:txBody>
          <a:bodyPr wrap="none" lIns="0" tIns="0" rIns="0" bIns="0" rtlCol="0" anchor="t"/>
          <a:lstStyle/>
          <a:p>
            <a:pPr algn="ctr" indent="0" marL="0">
              <a:lnSpc>
                <a:spcPts val="2250"/>
              </a:lnSpc>
              <a:buNone/>
            </a:pPr>
            <a:r>
              <a:rPr lang="en-US" sz="1400" dirty="0">
                <a:solidFill>
                  <a:srgbClr val="B0A9BC"/>
                </a:solidFill>
                <a:latin typeface="Open Sans" pitchFamily="34" charset="0"/>
                <a:ea typeface="Open Sans" pitchFamily="34" charset="-122"/>
                <a:cs typeface="Open Sans" pitchFamily="34" charset="-120"/>
              </a:rPr>
              <a:t>Improvement through modeling process</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6035040" cy="8229600"/>
          </a:xfrm>
          <a:prstGeom prst="rect">
            <a:avLst/>
          </a:prstGeom>
        </p:spPr>
      </p:pic>
      <p:sp>
        <p:nvSpPr>
          <p:cNvPr id="3" name="Text 0"/>
          <p:cNvSpPr/>
          <p:nvPr/>
        </p:nvSpPr>
        <p:spPr>
          <a:xfrm>
            <a:off x="6264354" y="612338"/>
            <a:ext cx="7588091" cy="1042035"/>
          </a:xfrm>
          <a:prstGeom prst="rect">
            <a:avLst/>
          </a:prstGeom>
          <a:noFill/>
          <a:ln/>
        </p:spPr>
        <p:txBody>
          <a:bodyPr wrap="square" lIns="0" tIns="0" rIns="0" bIns="0" rtlCol="0" anchor="t"/>
          <a:lstStyle/>
          <a:p>
            <a:pPr algn="l" indent="0" marL="0">
              <a:lnSpc>
                <a:spcPts val="4100"/>
              </a:lnSpc>
              <a:buNone/>
            </a:pPr>
            <a:r>
              <a:rPr lang="en-US" sz="3250" b="1" dirty="0">
                <a:solidFill>
                  <a:srgbClr val="968CA6"/>
                </a:solidFill>
                <a:latin typeface="Open Sans Bold" pitchFamily="34" charset="0"/>
                <a:ea typeface="Open Sans Bold" pitchFamily="34" charset="-122"/>
                <a:cs typeface="Open Sans Bold" pitchFamily="34" charset="-120"/>
              </a:rPr>
              <a:t>When Should Threat Modeling Be Performed?</a:t>
            </a:r>
            <a:endParaRPr lang="en-US" sz="3250" dirty="0"/>
          </a:p>
        </p:txBody>
      </p:sp>
      <p:sp>
        <p:nvSpPr>
          <p:cNvPr id="4" name="Text 1"/>
          <p:cNvSpPr/>
          <p:nvPr/>
        </p:nvSpPr>
        <p:spPr>
          <a:xfrm>
            <a:off x="6264354" y="1904405"/>
            <a:ext cx="7588091" cy="800100"/>
          </a:xfrm>
          <a:prstGeom prst="rect">
            <a:avLst/>
          </a:prstGeom>
          <a:noFill/>
          <a:ln/>
        </p:spPr>
        <p:txBody>
          <a:bodyPr wrap="square" lIns="0" tIns="0" rIns="0" bIns="0" rtlCol="0" anchor="t"/>
          <a:lstStyle/>
          <a:p>
            <a:pPr algn="l" indent="0" marL="0">
              <a:lnSpc>
                <a:spcPts val="2100"/>
              </a:lnSpc>
              <a:buNone/>
            </a:pPr>
            <a:r>
              <a:rPr lang="en-US" sz="1300" dirty="0">
                <a:solidFill>
                  <a:srgbClr val="B0A9BC"/>
                </a:solidFill>
                <a:latin typeface="Open Sans" pitchFamily="34" charset="0"/>
                <a:ea typeface="Open Sans" pitchFamily="34" charset="-122"/>
                <a:cs typeface="Open Sans" pitchFamily="34" charset="-120"/>
              </a:rPr>
              <a:t>Effective threat modeling should begin early during requirements and design phases, but it doesn't stop there. It should be performed continually at every feature addition or system change to maintain security throughout the development lifecycle.</a:t>
            </a:r>
            <a:endParaRPr lang="en-US" sz="1300" dirty="0"/>
          </a:p>
        </p:txBody>
      </p:sp>
      <p:sp>
        <p:nvSpPr>
          <p:cNvPr id="5" name="Text 2"/>
          <p:cNvSpPr/>
          <p:nvPr/>
        </p:nvSpPr>
        <p:spPr>
          <a:xfrm>
            <a:off x="6264354" y="2892028"/>
            <a:ext cx="7588091" cy="800100"/>
          </a:xfrm>
          <a:prstGeom prst="rect">
            <a:avLst/>
          </a:prstGeom>
          <a:noFill/>
          <a:ln/>
        </p:spPr>
        <p:txBody>
          <a:bodyPr wrap="square" lIns="0" tIns="0" rIns="0" bIns="0" rtlCol="0" anchor="t"/>
          <a:lstStyle/>
          <a:p>
            <a:pPr algn="l" indent="0" marL="0">
              <a:lnSpc>
                <a:spcPts val="2100"/>
              </a:lnSpc>
              <a:buNone/>
            </a:pPr>
            <a:r>
              <a:rPr lang="en-US" sz="1300" dirty="0">
                <a:solidFill>
                  <a:srgbClr val="B0A9BC"/>
                </a:solidFill>
                <a:latin typeface="Open Sans" pitchFamily="34" charset="0"/>
                <a:ea typeface="Open Sans" pitchFamily="34" charset="-122"/>
                <a:cs typeface="Open Sans" pitchFamily="34" charset="-120"/>
              </a:rPr>
              <a:t>In Agile environments, teams should "threat model every story" to ensure security is built into each increment. Integration into the CI/CD pipeline provides ongoing assurance that security considerations remain at the forefront of development efforts.</a:t>
            </a:r>
            <a:endParaRPr lang="en-US" sz="1300" dirty="0"/>
          </a:p>
        </p:txBody>
      </p:sp>
      <p:sp>
        <p:nvSpPr>
          <p:cNvPr id="6" name="Shape 3"/>
          <p:cNvSpPr/>
          <p:nvPr/>
        </p:nvSpPr>
        <p:spPr>
          <a:xfrm>
            <a:off x="6451878" y="3879652"/>
            <a:ext cx="22860" cy="3737610"/>
          </a:xfrm>
          <a:prstGeom prst="roundRect">
            <a:avLst>
              <a:gd name="adj" fmla="val 656396"/>
            </a:avLst>
          </a:prstGeom>
          <a:solidFill>
            <a:srgbClr val="455B6C"/>
          </a:solidFill>
          <a:ln/>
        </p:spPr>
      </p:sp>
      <p:sp>
        <p:nvSpPr>
          <p:cNvPr id="7" name="Shape 4"/>
          <p:cNvSpPr/>
          <p:nvPr/>
        </p:nvSpPr>
        <p:spPr>
          <a:xfrm>
            <a:off x="6616541" y="4055745"/>
            <a:ext cx="500063" cy="22860"/>
          </a:xfrm>
          <a:prstGeom prst="roundRect">
            <a:avLst>
              <a:gd name="adj" fmla="val 656396"/>
            </a:avLst>
          </a:prstGeom>
          <a:solidFill>
            <a:srgbClr val="455B6C"/>
          </a:solidFill>
          <a:ln/>
        </p:spPr>
      </p:sp>
      <p:sp>
        <p:nvSpPr>
          <p:cNvPr id="8" name="Shape 5"/>
          <p:cNvSpPr/>
          <p:nvPr/>
        </p:nvSpPr>
        <p:spPr>
          <a:xfrm>
            <a:off x="6264354" y="3879652"/>
            <a:ext cx="375047" cy="375047"/>
          </a:xfrm>
          <a:prstGeom prst="roundRect">
            <a:avLst>
              <a:gd name="adj" fmla="val 40009"/>
            </a:avLst>
          </a:prstGeom>
          <a:solidFill>
            <a:srgbClr val="2C4253"/>
          </a:solidFill>
          <a:ln w="7620">
            <a:solidFill>
              <a:srgbClr val="455B6C"/>
            </a:solidFill>
            <a:prstDash val="solid"/>
          </a:ln>
        </p:spPr>
      </p:sp>
      <p:pic>
        <p:nvPicPr>
          <p:cNvPr id="9" name="Image 1" descr="preencoded.png">    </p:cNvPr>
          <p:cNvPicPr>
            <a:picLocks noChangeAspect="1"/>
          </p:cNvPicPr>
          <p:nvPr/>
        </p:nvPicPr>
        <p:blipFill>
          <a:blip r:embed="rId2"/>
          <a:stretch>
            <a:fillRect/>
          </a:stretch>
        </p:blipFill>
        <p:spPr>
          <a:xfrm>
            <a:off x="6326862" y="3910905"/>
            <a:ext cx="250031" cy="312539"/>
          </a:xfrm>
          <a:prstGeom prst="rect">
            <a:avLst/>
          </a:prstGeom>
        </p:spPr>
      </p:pic>
      <p:sp>
        <p:nvSpPr>
          <p:cNvPr id="10" name="Text 6"/>
          <p:cNvSpPr/>
          <p:nvPr/>
        </p:nvSpPr>
        <p:spPr>
          <a:xfrm>
            <a:off x="7285434" y="3936921"/>
            <a:ext cx="2431733" cy="260390"/>
          </a:xfrm>
          <a:prstGeom prst="rect">
            <a:avLst/>
          </a:prstGeom>
          <a:noFill/>
          <a:ln/>
        </p:spPr>
        <p:txBody>
          <a:bodyPr wrap="none" lIns="0" tIns="0" rIns="0" bIns="0" rtlCol="0" anchor="t"/>
          <a:lstStyle/>
          <a:p>
            <a:pPr algn="l" indent="0" marL="0">
              <a:lnSpc>
                <a:spcPts val="2050"/>
              </a:lnSpc>
              <a:buNone/>
            </a:pPr>
            <a:r>
              <a:rPr lang="en-US" sz="1600" b="1" dirty="0">
                <a:solidFill>
                  <a:srgbClr val="B0A9BC"/>
                </a:solidFill>
                <a:latin typeface="Open Sans Bold" pitchFamily="34" charset="0"/>
                <a:ea typeface="Open Sans Bold" pitchFamily="34" charset="-122"/>
                <a:cs typeface="Open Sans Bold" pitchFamily="34" charset="-120"/>
              </a:rPr>
              <a:t>Requirements &amp; Design</a:t>
            </a:r>
            <a:endParaRPr lang="en-US" sz="1600" dirty="0"/>
          </a:p>
        </p:txBody>
      </p:sp>
      <p:sp>
        <p:nvSpPr>
          <p:cNvPr id="11" name="Text 7"/>
          <p:cNvSpPr/>
          <p:nvPr/>
        </p:nvSpPr>
        <p:spPr>
          <a:xfrm>
            <a:off x="7285434" y="4297323"/>
            <a:ext cx="6567011" cy="266700"/>
          </a:xfrm>
          <a:prstGeom prst="rect">
            <a:avLst/>
          </a:prstGeom>
          <a:noFill/>
          <a:ln/>
        </p:spPr>
        <p:txBody>
          <a:bodyPr wrap="none" lIns="0" tIns="0" rIns="0" bIns="0" rtlCol="0" anchor="t"/>
          <a:lstStyle/>
          <a:p>
            <a:pPr algn="l" indent="0" marL="0">
              <a:lnSpc>
                <a:spcPts val="2100"/>
              </a:lnSpc>
              <a:buNone/>
            </a:pPr>
            <a:r>
              <a:rPr lang="en-US" sz="1300" dirty="0">
                <a:solidFill>
                  <a:srgbClr val="B0A9BC"/>
                </a:solidFill>
                <a:latin typeface="Open Sans" pitchFamily="34" charset="0"/>
                <a:ea typeface="Open Sans" pitchFamily="34" charset="-122"/>
                <a:cs typeface="Open Sans" pitchFamily="34" charset="-120"/>
              </a:rPr>
              <a:t>Start early to influence architecture</a:t>
            </a:r>
            <a:endParaRPr lang="en-US" sz="1300" dirty="0"/>
          </a:p>
        </p:txBody>
      </p:sp>
      <p:sp>
        <p:nvSpPr>
          <p:cNvPr id="12" name="Shape 8"/>
          <p:cNvSpPr/>
          <p:nvPr/>
        </p:nvSpPr>
        <p:spPr>
          <a:xfrm>
            <a:off x="6616541" y="5073491"/>
            <a:ext cx="500063" cy="22860"/>
          </a:xfrm>
          <a:prstGeom prst="roundRect">
            <a:avLst>
              <a:gd name="adj" fmla="val 656396"/>
            </a:avLst>
          </a:prstGeom>
          <a:solidFill>
            <a:srgbClr val="455B6C"/>
          </a:solidFill>
          <a:ln/>
        </p:spPr>
      </p:sp>
      <p:sp>
        <p:nvSpPr>
          <p:cNvPr id="13" name="Shape 9"/>
          <p:cNvSpPr/>
          <p:nvPr/>
        </p:nvSpPr>
        <p:spPr>
          <a:xfrm>
            <a:off x="6264354" y="4897398"/>
            <a:ext cx="375047" cy="375047"/>
          </a:xfrm>
          <a:prstGeom prst="roundRect">
            <a:avLst>
              <a:gd name="adj" fmla="val 40009"/>
            </a:avLst>
          </a:prstGeom>
          <a:solidFill>
            <a:srgbClr val="2C4253"/>
          </a:solidFill>
          <a:ln w="7620">
            <a:solidFill>
              <a:srgbClr val="455B6C"/>
            </a:solidFill>
            <a:prstDash val="solid"/>
          </a:ln>
        </p:spPr>
      </p:sp>
      <p:pic>
        <p:nvPicPr>
          <p:cNvPr id="14" name="Image 2" descr="preencoded.png">    </p:cNvPr>
          <p:cNvPicPr>
            <a:picLocks noChangeAspect="1"/>
          </p:cNvPicPr>
          <p:nvPr/>
        </p:nvPicPr>
        <p:blipFill>
          <a:blip r:embed="rId3"/>
          <a:stretch>
            <a:fillRect/>
          </a:stretch>
        </p:blipFill>
        <p:spPr>
          <a:xfrm>
            <a:off x="6326862" y="4928652"/>
            <a:ext cx="250031" cy="312539"/>
          </a:xfrm>
          <a:prstGeom prst="rect">
            <a:avLst/>
          </a:prstGeom>
        </p:spPr>
      </p:pic>
      <p:sp>
        <p:nvSpPr>
          <p:cNvPr id="15" name="Text 10"/>
          <p:cNvSpPr/>
          <p:nvPr/>
        </p:nvSpPr>
        <p:spPr>
          <a:xfrm>
            <a:off x="7285434" y="4954667"/>
            <a:ext cx="2259806" cy="260390"/>
          </a:xfrm>
          <a:prstGeom prst="rect">
            <a:avLst/>
          </a:prstGeom>
          <a:noFill/>
          <a:ln/>
        </p:spPr>
        <p:txBody>
          <a:bodyPr wrap="none" lIns="0" tIns="0" rIns="0" bIns="0" rtlCol="0" anchor="t"/>
          <a:lstStyle/>
          <a:p>
            <a:pPr algn="l" indent="0" marL="0">
              <a:lnSpc>
                <a:spcPts val="2050"/>
              </a:lnSpc>
              <a:buNone/>
            </a:pPr>
            <a:r>
              <a:rPr lang="en-US" sz="1600" b="1" dirty="0">
                <a:solidFill>
                  <a:srgbClr val="B0A9BC"/>
                </a:solidFill>
                <a:latin typeface="Open Sans Bold" pitchFamily="34" charset="0"/>
                <a:ea typeface="Open Sans Bold" pitchFamily="34" charset="-122"/>
                <a:cs typeface="Open Sans Bold" pitchFamily="34" charset="-120"/>
              </a:rPr>
              <a:t>Feature Development</a:t>
            </a:r>
            <a:endParaRPr lang="en-US" sz="1600" dirty="0"/>
          </a:p>
        </p:txBody>
      </p:sp>
      <p:sp>
        <p:nvSpPr>
          <p:cNvPr id="16" name="Text 11"/>
          <p:cNvSpPr/>
          <p:nvPr/>
        </p:nvSpPr>
        <p:spPr>
          <a:xfrm>
            <a:off x="7285434" y="5315069"/>
            <a:ext cx="6567011" cy="266700"/>
          </a:xfrm>
          <a:prstGeom prst="rect">
            <a:avLst/>
          </a:prstGeom>
          <a:noFill/>
          <a:ln/>
        </p:spPr>
        <p:txBody>
          <a:bodyPr wrap="none" lIns="0" tIns="0" rIns="0" bIns="0" rtlCol="0" anchor="t"/>
          <a:lstStyle/>
          <a:p>
            <a:pPr algn="l" indent="0" marL="0">
              <a:lnSpc>
                <a:spcPts val="2100"/>
              </a:lnSpc>
              <a:buNone/>
            </a:pPr>
            <a:r>
              <a:rPr lang="en-US" sz="1300" dirty="0">
                <a:solidFill>
                  <a:srgbClr val="B0A9BC"/>
                </a:solidFill>
                <a:latin typeface="Open Sans" pitchFamily="34" charset="0"/>
                <a:ea typeface="Open Sans" pitchFamily="34" charset="-122"/>
                <a:cs typeface="Open Sans" pitchFamily="34" charset="-120"/>
              </a:rPr>
              <a:t>Model each new feature or change</a:t>
            </a:r>
            <a:endParaRPr lang="en-US" sz="1300" dirty="0"/>
          </a:p>
        </p:txBody>
      </p:sp>
      <p:sp>
        <p:nvSpPr>
          <p:cNvPr id="17" name="Shape 12"/>
          <p:cNvSpPr/>
          <p:nvPr/>
        </p:nvSpPr>
        <p:spPr>
          <a:xfrm>
            <a:off x="6616541" y="6091238"/>
            <a:ext cx="500063" cy="22860"/>
          </a:xfrm>
          <a:prstGeom prst="roundRect">
            <a:avLst>
              <a:gd name="adj" fmla="val 656396"/>
            </a:avLst>
          </a:prstGeom>
          <a:solidFill>
            <a:srgbClr val="455B6C"/>
          </a:solidFill>
          <a:ln/>
        </p:spPr>
      </p:sp>
      <p:sp>
        <p:nvSpPr>
          <p:cNvPr id="18" name="Shape 13"/>
          <p:cNvSpPr/>
          <p:nvPr/>
        </p:nvSpPr>
        <p:spPr>
          <a:xfrm>
            <a:off x="6264354" y="5915144"/>
            <a:ext cx="375047" cy="375047"/>
          </a:xfrm>
          <a:prstGeom prst="roundRect">
            <a:avLst>
              <a:gd name="adj" fmla="val 40009"/>
            </a:avLst>
          </a:prstGeom>
          <a:solidFill>
            <a:srgbClr val="2C4253"/>
          </a:solidFill>
          <a:ln w="7620">
            <a:solidFill>
              <a:srgbClr val="455B6C"/>
            </a:solidFill>
            <a:prstDash val="solid"/>
          </a:ln>
        </p:spPr>
      </p:sp>
      <p:pic>
        <p:nvPicPr>
          <p:cNvPr id="19" name="Image 3" descr="preencoded.png">    </p:cNvPr>
          <p:cNvPicPr>
            <a:picLocks noChangeAspect="1"/>
          </p:cNvPicPr>
          <p:nvPr/>
        </p:nvPicPr>
        <p:blipFill>
          <a:blip r:embed="rId4"/>
          <a:stretch>
            <a:fillRect/>
          </a:stretch>
        </p:blipFill>
        <p:spPr>
          <a:xfrm>
            <a:off x="6326862" y="5946398"/>
            <a:ext cx="250031" cy="312539"/>
          </a:xfrm>
          <a:prstGeom prst="rect">
            <a:avLst/>
          </a:prstGeom>
        </p:spPr>
      </p:pic>
      <p:sp>
        <p:nvSpPr>
          <p:cNvPr id="20" name="Text 14"/>
          <p:cNvSpPr/>
          <p:nvPr/>
        </p:nvSpPr>
        <p:spPr>
          <a:xfrm>
            <a:off x="7285434" y="5972413"/>
            <a:ext cx="2083951" cy="260390"/>
          </a:xfrm>
          <a:prstGeom prst="rect">
            <a:avLst/>
          </a:prstGeom>
          <a:noFill/>
          <a:ln/>
        </p:spPr>
        <p:txBody>
          <a:bodyPr wrap="none" lIns="0" tIns="0" rIns="0" bIns="0" rtlCol="0" anchor="t"/>
          <a:lstStyle/>
          <a:p>
            <a:pPr algn="l" indent="0" marL="0">
              <a:lnSpc>
                <a:spcPts val="2050"/>
              </a:lnSpc>
              <a:buNone/>
            </a:pPr>
            <a:r>
              <a:rPr lang="en-US" sz="1600" b="1" dirty="0">
                <a:solidFill>
                  <a:srgbClr val="B0A9BC"/>
                </a:solidFill>
                <a:latin typeface="Open Sans Bold" pitchFamily="34" charset="0"/>
                <a:ea typeface="Open Sans Bold" pitchFamily="34" charset="-122"/>
                <a:cs typeface="Open Sans Bold" pitchFamily="34" charset="-120"/>
              </a:rPr>
              <a:t>CI/CD Integration</a:t>
            </a:r>
            <a:endParaRPr lang="en-US" sz="1600" dirty="0"/>
          </a:p>
        </p:txBody>
      </p:sp>
      <p:sp>
        <p:nvSpPr>
          <p:cNvPr id="21" name="Text 15"/>
          <p:cNvSpPr/>
          <p:nvPr/>
        </p:nvSpPr>
        <p:spPr>
          <a:xfrm>
            <a:off x="7285434" y="6332815"/>
            <a:ext cx="6567011" cy="266700"/>
          </a:xfrm>
          <a:prstGeom prst="rect">
            <a:avLst/>
          </a:prstGeom>
          <a:noFill/>
          <a:ln/>
        </p:spPr>
        <p:txBody>
          <a:bodyPr wrap="none" lIns="0" tIns="0" rIns="0" bIns="0" rtlCol="0" anchor="t"/>
          <a:lstStyle/>
          <a:p>
            <a:pPr algn="l" indent="0" marL="0">
              <a:lnSpc>
                <a:spcPts val="2100"/>
              </a:lnSpc>
              <a:buNone/>
            </a:pPr>
            <a:r>
              <a:rPr lang="en-US" sz="1300" dirty="0">
                <a:solidFill>
                  <a:srgbClr val="B0A9BC"/>
                </a:solidFill>
                <a:latin typeface="Open Sans" pitchFamily="34" charset="0"/>
                <a:ea typeface="Open Sans" pitchFamily="34" charset="-122"/>
                <a:cs typeface="Open Sans" pitchFamily="34" charset="-120"/>
              </a:rPr>
              <a:t>Automate checks in pipeline</a:t>
            </a:r>
            <a:endParaRPr lang="en-US" sz="1300" dirty="0"/>
          </a:p>
        </p:txBody>
      </p:sp>
      <p:sp>
        <p:nvSpPr>
          <p:cNvPr id="22" name="Shape 16"/>
          <p:cNvSpPr/>
          <p:nvPr/>
        </p:nvSpPr>
        <p:spPr>
          <a:xfrm>
            <a:off x="6616541" y="7108984"/>
            <a:ext cx="500063" cy="22860"/>
          </a:xfrm>
          <a:prstGeom prst="roundRect">
            <a:avLst>
              <a:gd name="adj" fmla="val 656396"/>
            </a:avLst>
          </a:prstGeom>
          <a:solidFill>
            <a:srgbClr val="455B6C"/>
          </a:solidFill>
          <a:ln/>
        </p:spPr>
      </p:sp>
      <p:sp>
        <p:nvSpPr>
          <p:cNvPr id="23" name="Shape 17"/>
          <p:cNvSpPr/>
          <p:nvPr/>
        </p:nvSpPr>
        <p:spPr>
          <a:xfrm>
            <a:off x="6264354" y="6932890"/>
            <a:ext cx="375047" cy="375047"/>
          </a:xfrm>
          <a:prstGeom prst="roundRect">
            <a:avLst>
              <a:gd name="adj" fmla="val 40009"/>
            </a:avLst>
          </a:prstGeom>
          <a:solidFill>
            <a:srgbClr val="2C4253"/>
          </a:solidFill>
          <a:ln w="7620">
            <a:solidFill>
              <a:srgbClr val="455B6C"/>
            </a:solidFill>
            <a:prstDash val="solid"/>
          </a:ln>
        </p:spPr>
      </p:sp>
      <p:pic>
        <p:nvPicPr>
          <p:cNvPr id="24" name="Image 4" descr="preencoded.png">    </p:cNvPr>
          <p:cNvPicPr>
            <a:picLocks noChangeAspect="1"/>
          </p:cNvPicPr>
          <p:nvPr/>
        </p:nvPicPr>
        <p:blipFill>
          <a:blip r:embed="rId5"/>
          <a:stretch>
            <a:fillRect/>
          </a:stretch>
        </p:blipFill>
        <p:spPr>
          <a:xfrm>
            <a:off x="6326862" y="6964144"/>
            <a:ext cx="250031" cy="312539"/>
          </a:xfrm>
          <a:prstGeom prst="rect">
            <a:avLst/>
          </a:prstGeom>
        </p:spPr>
      </p:pic>
      <p:sp>
        <p:nvSpPr>
          <p:cNvPr id="25" name="Text 18"/>
          <p:cNvSpPr/>
          <p:nvPr/>
        </p:nvSpPr>
        <p:spPr>
          <a:xfrm>
            <a:off x="7285434" y="6990159"/>
            <a:ext cx="2113240" cy="260390"/>
          </a:xfrm>
          <a:prstGeom prst="rect">
            <a:avLst/>
          </a:prstGeom>
          <a:noFill/>
          <a:ln/>
        </p:spPr>
        <p:txBody>
          <a:bodyPr wrap="none" lIns="0" tIns="0" rIns="0" bIns="0" rtlCol="0" anchor="t"/>
          <a:lstStyle/>
          <a:p>
            <a:pPr algn="l" indent="0" marL="0">
              <a:lnSpc>
                <a:spcPts val="2050"/>
              </a:lnSpc>
              <a:buNone/>
            </a:pPr>
            <a:r>
              <a:rPr lang="en-US" sz="1600" b="1" dirty="0">
                <a:solidFill>
                  <a:srgbClr val="B0A9BC"/>
                </a:solidFill>
                <a:latin typeface="Open Sans Bold" pitchFamily="34" charset="0"/>
                <a:ea typeface="Open Sans Bold" pitchFamily="34" charset="-122"/>
                <a:cs typeface="Open Sans Bold" pitchFamily="34" charset="-120"/>
              </a:rPr>
              <a:t>Continuous Updates</a:t>
            </a:r>
            <a:endParaRPr lang="en-US" sz="1600" dirty="0"/>
          </a:p>
        </p:txBody>
      </p:sp>
      <p:sp>
        <p:nvSpPr>
          <p:cNvPr id="26" name="Text 19"/>
          <p:cNvSpPr/>
          <p:nvPr/>
        </p:nvSpPr>
        <p:spPr>
          <a:xfrm>
            <a:off x="7285434" y="7350562"/>
            <a:ext cx="6567011" cy="266700"/>
          </a:xfrm>
          <a:prstGeom prst="rect">
            <a:avLst/>
          </a:prstGeom>
          <a:noFill/>
          <a:ln/>
        </p:spPr>
        <p:txBody>
          <a:bodyPr wrap="none" lIns="0" tIns="0" rIns="0" bIns="0" rtlCol="0" anchor="t"/>
          <a:lstStyle/>
          <a:p>
            <a:pPr algn="l" indent="0" marL="0">
              <a:lnSpc>
                <a:spcPts val="2100"/>
              </a:lnSpc>
              <a:buNone/>
            </a:pPr>
            <a:r>
              <a:rPr lang="en-US" sz="1300" dirty="0">
                <a:solidFill>
                  <a:srgbClr val="B0A9BC"/>
                </a:solidFill>
                <a:latin typeface="Open Sans" pitchFamily="34" charset="0"/>
                <a:ea typeface="Open Sans" pitchFamily="34" charset="-122"/>
                <a:cs typeface="Open Sans" pitchFamily="34" charset="-120"/>
              </a:rPr>
              <a:t>Revise models as systems evolve</a:t>
            </a:r>
            <a:endParaRPr lang="en-US" sz="1300" dirty="0"/>
          </a:p>
        </p:txBody>
      </p:sp>
      <p:pic>
        <p:nvPicPr>
          <p:cNvPr id="27" name="Image 5" descr="preencoded.png">    </p:cNvPr>
          <p:cNvPicPr>
            <a:picLocks noChangeAspect="1"/>
          </p:cNvPicPr>
          <p:nvPr/>
        </p:nvPicPr>
        <p:blipFill>
          <a:blip r:embed="rId6"/>
          <a:stretch>
            <a:fillRect/>
          </a:stretch>
        </p:blipFill>
        <p:spPr>
          <a:xfrm>
            <a:off x="13959840" y="228600"/>
            <a:ext cx="441960" cy="59436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895945"/>
            <a:ext cx="5387102" cy="673418"/>
          </a:xfrm>
          <a:prstGeom prst="rect">
            <a:avLst/>
          </a:prstGeom>
          <a:noFill/>
          <a:ln/>
        </p:spPr>
        <p:txBody>
          <a:bodyPr wrap="none" lIns="0" tIns="0" rIns="0" bIns="0" rtlCol="0" anchor="t"/>
          <a:lstStyle/>
          <a:p>
            <a:pPr algn="l" indent="0" marL="0">
              <a:lnSpc>
                <a:spcPts val="5300"/>
              </a:lnSpc>
              <a:buNone/>
            </a:pPr>
            <a:r>
              <a:rPr lang="en-US" sz="4200" b="1" dirty="0">
                <a:solidFill>
                  <a:srgbClr val="968CA6"/>
                </a:solidFill>
                <a:latin typeface="Open Sans Bold" pitchFamily="34" charset="0"/>
                <a:ea typeface="Open Sans Bold" pitchFamily="34" charset="-122"/>
                <a:cs typeface="Open Sans Bold" pitchFamily="34" charset="-120"/>
              </a:rPr>
              <a:t>Core Concepts</a:t>
            </a:r>
            <a:endParaRPr lang="en-US" sz="4200" dirty="0"/>
          </a:p>
        </p:txBody>
      </p:sp>
      <p:sp>
        <p:nvSpPr>
          <p:cNvPr id="3" name="Text 1"/>
          <p:cNvSpPr/>
          <p:nvPr/>
        </p:nvSpPr>
        <p:spPr>
          <a:xfrm>
            <a:off x="793790" y="2000250"/>
            <a:ext cx="13042821" cy="689610"/>
          </a:xfrm>
          <a:prstGeom prst="rect">
            <a:avLst/>
          </a:prstGeom>
          <a:noFill/>
          <a:ln/>
        </p:spPr>
        <p:txBody>
          <a:bodyPr wrap="square" lIns="0" tIns="0" rIns="0" bIns="0" rtlCol="0" anchor="t"/>
          <a:lstStyle/>
          <a:p>
            <a:pPr algn="l" indent="0" marL="0">
              <a:lnSpc>
                <a:spcPts val="2700"/>
              </a:lnSpc>
              <a:buNone/>
            </a:pPr>
            <a:r>
              <a:rPr lang="en-US" sz="1650" dirty="0">
                <a:solidFill>
                  <a:srgbClr val="B0A9BC"/>
                </a:solidFill>
                <a:latin typeface="Open Sans" pitchFamily="34" charset="0"/>
                <a:ea typeface="Open Sans" pitchFamily="34" charset="-122"/>
                <a:cs typeface="Open Sans" pitchFamily="34" charset="-120"/>
              </a:rPr>
              <a:t>Understanding the fundamental concepts of threat modeling provides a common language for security discussions. These core elements form the building blocks of any threat modeling exercise and help teams systematically analyze potential security issues.</a:t>
            </a:r>
            <a:endParaRPr lang="en-US" sz="1650" dirty="0"/>
          </a:p>
        </p:txBody>
      </p:sp>
      <p:sp>
        <p:nvSpPr>
          <p:cNvPr id="4" name="Text 2"/>
          <p:cNvSpPr/>
          <p:nvPr/>
        </p:nvSpPr>
        <p:spPr>
          <a:xfrm>
            <a:off x="793790" y="2932271"/>
            <a:ext cx="13042821" cy="689610"/>
          </a:xfrm>
          <a:prstGeom prst="rect">
            <a:avLst/>
          </a:prstGeom>
          <a:noFill/>
          <a:ln/>
        </p:spPr>
        <p:txBody>
          <a:bodyPr wrap="square" lIns="0" tIns="0" rIns="0" bIns="0" rtlCol="0" anchor="t"/>
          <a:lstStyle/>
          <a:p>
            <a:pPr algn="l" indent="0" marL="0">
              <a:lnSpc>
                <a:spcPts val="2700"/>
              </a:lnSpc>
              <a:buNone/>
            </a:pPr>
            <a:r>
              <a:rPr lang="en-US" sz="1650" dirty="0">
                <a:solidFill>
                  <a:srgbClr val="B0A9BC"/>
                </a:solidFill>
                <a:latin typeface="Open Sans" pitchFamily="34" charset="0"/>
                <a:ea typeface="Open Sans" pitchFamily="34" charset="-122"/>
                <a:cs typeface="Open Sans" pitchFamily="34" charset="-120"/>
              </a:rPr>
              <a:t>By clearly defining assets, actors, weaknesses, vulnerabilities, threats, and risks, organizations can develop a comprehensive view of their security landscape and prioritize their defensive efforts appropriately.</a:t>
            </a:r>
            <a:endParaRPr lang="en-US" sz="1650" dirty="0"/>
          </a:p>
        </p:txBody>
      </p:sp>
      <p:sp>
        <p:nvSpPr>
          <p:cNvPr id="5" name="Text 3"/>
          <p:cNvSpPr/>
          <p:nvPr/>
        </p:nvSpPr>
        <p:spPr>
          <a:xfrm>
            <a:off x="2671524" y="3872032"/>
            <a:ext cx="2693551" cy="336590"/>
          </a:xfrm>
          <a:prstGeom prst="rect">
            <a:avLst/>
          </a:prstGeom>
          <a:noFill/>
          <a:ln/>
        </p:spPr>
        <p:txBody>
          <a:bodyPr wrap="none" lIns="0" tIns="0" rIns="0" bIns="0" rtlCol="0" anchor="t"/>
          <a:lstStyle/>
          <a:p>
            <a:pPr algn="r" indent="0" marL="0">
              <a:lnSpc>
                <a:spcPts val="2650"/>
              </a:lnSpc>
              <a:buNone/>
            </a:pPr>
            <a:r>
              <a:rPr lang="en-US" sz="2100" b="1" dirty="0">
                <a:solidFill>
                  <a:srgbClr val="B0A9BC"/>
                </a:solidFill>
                <a:latin typeface="Open Sans Bold" pitchFamily="34" charset="0"/>
                <a:ea typeface="Open Sans Bold" pitchFamily="34" charset="-122"/>
                <a:cs typeface="Open Sans Bold" pitchFamily="34" charset="-120"/>
              </a:rPr>
              <a:t>Assets</a:t>
            </a:r>
            <a:endParaRPr lang="en-US" sz="2100" dirty="0"/>
          </a:p>
        </p:txBody>
      </p:sp>
      <p:sp>
        <p:nvSpPr>
          <p:cNvPr id="6" name="Text 4"/>
          <p:cNvSpPr/>
          <p:nvPr/>
        </p:nvSpPr>
        <p:spPr>
          <a:xfrm>
            <a:off x="793790" y="4337804"/>
            <a:ext cx="4571286" cy="689610"/>
          </a:xfrm>
          <a:prstGeom prst="rect">
            <a:avLst/>
          </a:prstGeom>
          <a:noFill/>
          <a:ln/>
        </p:spPr>
        <p:txBody>
          <a:bodyPr wrap="square" lIns="0" tIns="0" rIns="0" bIns="0" rtlCol="0" anchor="t"/>
          <a:lstStyle/>
          <a:p>
            <a:pPr algn="r" indent="0" marL="0">
              <a:lnSpc>
                <a:spcPts val="2700"/>
              </a:lnSpc>
              <a:buNone/>
            </a:pPr>
            <a:r>
              <a:rPr lang="en-US" sz="1650" dirty="0">
                <a:solidFill>
                  <a:srgbClr val="B0A9BC"/>
                </a:solidFill>
                <a:latin typeface="Open Sans" pitchFamily="34" charset="0"/>
                <a:ea typeface="Open Sans" pitchFamily="34" charset="-122"/>
                <a:cs typeface="Open Sans" pitchFamily="34" charset="-120"/>
              </a:rPr>
              <a:t>Valuable data or functionality that needs protection</a:t>
            </a:r>
            <a:endParaRPr lang="en-US" sz="1650" dirty="0"/>
          </a:p>
        </p:txBody>
      </p:sp>
      <p:pic>
        <p:nvPicPr>
          <p:cNvPr id="7" name="Image 0" descr="preencoded.png">    </p:cNvPr>
          <p:cNvPicPr>
            <a:picLocks noChangeAspect="1"/>
          </p:cNvPicPr>
          <p:nvPr/>
        </p:nvPicPr>
        <p:blipFill>
          <a:blip r:embed="rId1"/>
          <a:stretch>
            <a:fillRect/>
          </a:stretch>
        </p:blipFill>
        <p:spPr>
          <a:xfrm>
            <a:off x="5580459" y="3864293"/>
            <a:ext cx="3469362" cy="3469362"/>
          </a:xfrm>
          <a:prstGeom prst="rect">
            <a:avLst/>
          </a:prstGeom>
        </p:spPr>
      </p:pic>
      <p:sp>
        <p:nvSpPr>
          <p:cNvPr id="8" name="Shape 5"/>
          <p:cNvSpPr/>
          <p:nvPr/>
        </p:nvSpPr>
        <p:spPr>
          <a:xfrm>
            <a:off x="6210895" y="3883700"/>
            <a:ext cx="538639" cy="538639"/>
          </a:xfrm>
          <a:prstGeom prst="roundRect">
            <a:avLst>
              <a:gd name="adj" fmla="val 1695914"/>
            </a:avLst>
          </a:prstGeom>
          <a:solidFill>
            <a:srgbClr val="2C4253"/>
          </a:solidFill>
          <a:ln w="7620">
            <a:solidFill>
              <a:srgbClr val="455B6C"/>
            </a:solidFill>
            <a:prstDash val="solid"/>
          </a:ln>
        </p:spPr>
      </p:sp>
      <p:pic>
        <p:nvPicPr>
          <p:cNvPr id="9" name="Image 1" descr="preencoded.png">    </p:cNvPr>
          <p:cNvPicPr>
            <a:picLocks noChangeAspect="1"/>
          </p:cNvPicPr>
          <p:nvPr/>
        </p:nvPicPr>
        <p:blipFill>
          <a:blip r:embed="rId2"/>
          <a:stretch>
            <a:fillRect/>
          </a:stretch>
        </p:blipFill>
        <p:spPr>
          <a:xfrm>
            <a:off x="6359009" y="4001453"/>
            <a:ext cx="242411" cy="303014"/>
          </a:xfrm>
          <a:prstGeom prst="rect">
            <a:avLst/>
          </a:prstGeom>
        </p:spPr>
      </p:pic>
      <p:sp>
        <p:nvSpPr>
          <p:cNvPr id="10" name="Text 6"/>
          <p:cNvSpPr/>
          <p:nvPr/>
        </p:nvSpPr>
        <p:spPr>
          <a:xfrm>
            <a:off x="9265206" y="3872032"/>
            <a:ext cx="2693551" cy="336590"/>
          </a:xfrm>
          <a:prstGeom prst="rect">
            <a:avLst/>
          </a:prstGeom>
          <a:noFill/>
          <a:ln/>
        </p:spPr>
        <p:txBody>
          <a:bodyPr wrap="none" lIns="0" tIns="0" rIns="0" bIns="0" rtlCol="0" anchor="t"/>
          <a:lstStyle/>
          <a:p>
            <a:pPr algn="l" indent="0" marL="0">
              <a:lnSpc>
                <a:spcPts val="2650"/>
              </a:lnSpc>
              <a:buNone/>
            </a:pPr>
            <a:r>
              <a:rPr lang="en-US" sz="2100" b="1" dirty="0">
                <a:solidFill>
                  <a:srgbClr val="B0A9BC"/>
                </a:solidFill>
                <a:latin typeface="Open Sans Bold" pitchFamily="34" charset="0"/>
                <a:ea typeface="Open Sans Bold" pitchFamily="34" charset="-122"/>
                <a:cs typeface="Open Sans Bold" pitchFamily="34" charset="-120"/>
              </a:rPr>
              <a:t>Actors</a:t>
            </a:r>
            <a:endParaRPr lang="en-US" sz="2100" dirty="0"/>
          </a:p>
        </p:txBody>
      </p:sp>
      <p:sp>
        <p:nvSpPr>
          <p:cNvPr id="11" name="Text 7"/>
          <p:cNvSpPr/>
          <p:nvPr/>
        </p:nvSpPr>
        <p:spPr>
          <a:xfrm>
            <a:off x="9265206" y="4337804"/>
            <a:ext cx="4571405" cy="689610"/>
          </a:xfrm>
          <a:prstGeom prst="rect">
            <a:avLst/>
          </a:prstGeom>
          <a:noFill/>
          <a:ln/>
        </p:spPr>
        <p:txBody>
          <a:bodyPr wrap="square" lIns="0" tIns="0" rIns="0" bIns="0" rtlCol="0" anchor="t"/>
          <a:lstStyle/>
          <a:p>
            <a:pPr algn="l" indent="0" marL="0">
              <a:lnSpc>
                <a:spcPts val="2700"/>
              </a:lnSpc>
              <a:buNone/>
            </a:pPr>
            <a:r>
              <a:rPr lang="en-US" sz="1650" dirty="0">
                <a:solidFill>
                  <a:srgbClr val="B0A9BC"/>
                </a:solidFill>
                <a:latin typeface="Open Sans" pitchFamily="34" charset="0"/>
                <a:ea typeface="Open Sans" pitchFamily="34" charset="-122"/>
                <a:cs typeface="Open Sans" pitchFamily="34" charset="-120"/>
              </a:rPr>
              <a:t>Users or adversaries interacting with the system</a:t>
            </a:r>
            <a:endParaRPr lang="en-US" sz="1650" dirty="0"/>
          </a:p>
        </p:txBody>
      </p:sp>
      <p:pic>
        <p:nvPicPr>
          <p:cNvPr id="12" name="Image 2" descr="preencoded.png">    </p:cNvPr>
          <p:cNvPicPr>
            <a:picLocks noChangeAspect="1"/>
          </p:cNvPicPr>
          <p:nvPr/>
        </p:nvPicPr>
        <p:blipFill>
          <a:blip r:embed="rId3"/>
          <a:stretch>
            <a:fillRect/>
          </a:stretch>
        </p:blipFill>
        <p:spPr>
          <a:xfrm>
            <a:off x="5580459" y="3864293"/>
            <a:ext cx="3469362" cy="3469362"/>
          </a:xfrm>
          <a:prstGeom prst="rect">
            <a:avLst/>
          </a:prstGeom>
        </p:spPr>
      </p:pic>
      <p:sp>
        <p:nvSpPr>
          <p:cNvPr id="13" name="Shape 8"/>
          <p:cNvSpPr/>
          <p:nvPr/>
        </p:nvSpPr>
        <p:spPr>
          <a:xfrm>
            <a:off x="7880628" y="3883700"/>
            <a:ext cx="538639" cy="538639"/>
          </a:xfrm>
          <a:prstGeom prst="roundRect">
            <a:avLst>
              <a:gd name="adj" fmla="val 1695914"/>
            </a:avLst>
          </a:prstGeom>
          <a:solidFill>
            <a:srgbClr val="2C4253"/>
          </a:solidFill>
          <a:ln w="7620">
            <a:solidFill>
              <a:srgbClr val="455B6C"/>
            </a:solidFill>
            <a:prstDash val="solid"/>
          </a:ln>
        </p:spPr>
      </p:sp>
      <p:pic>
        <p:nvPicPr>
          <p:cNvPr id="14" name="Image 3" descr="preencoded.png">    </p:cNvPr>
          <p:cNvPicPr>
            <a:picLocks noChangeAspect="1"/>
          </p:cNvPicPr>
          <p:nvPr/>
        </p:nvPicPr>
        <p:blipFill>
          <a:blip r:embed="rId4"/>
          <a:stretch>
            <a:fillRect/>
          </a:stretch>
        </p:blipFill>
        <p:spPr>
          <a:xfrm>
            <a:off x="8028742" y="4001453"/>
            <a:ext cx="242411" cy="303014"/>
          </a:xfrm>
          <a:prstGeom prst="rect">
            <a:avLst/>
          </a:prstGeom>
        </p:spPr>
      </p:pic>
      <p:sp>
        <p:nvSpPr>
          <p:cNvPr id="15" name="Text 9"/>
          <p:cNvSpPr/>
          <p:nvPr/>
        </p:nvSpPr>
        <p:spPr>
          <a:xfrm>
            <a:off x="9480709" y="5366028"/>
            <a:ext cx="2693551" cy="336590"/>
          </a:xfrm>
          <a:prstGeom prst="rect">
            <a:avLst/>
          </a:prstGeom>
          <a:noFill/>
          <a:ln/>
        </p:spPr>
        <p:txBody>
          <a:bodyPr wrap="none" lIns="0" tIns="0" rIns="0" bIns="0" rtlCol="0" anchor="t"/>
          <a:lstStyle/>
          <a:p>
            <a:pPr algn="l" indent="0" marL="0">
              <a:lnSpc>
                <a:spcPts val="2650"/>
              </a:lnSpc>
              <a:buNone/>
            </a:pPr>
            <a:r>
              <a:rPr lang="en-US" sz="2100" b="1" dirty="0">
                <a:solidFill>
                  <a:srgbClr val="B0A9BC"/>
                </a:solidFill>
                <a:latin typeface="Open Sans Bold" pitchFamily="34" charset="0"/>
                <a:ea typeface="Open Sans Bold" pitchFamily="34" charset="-122"/>
                <a:cs typeface="Open Sans Bold" pitchFamily="34" charset="-120"/>
              </a:rPr>
              <a:t>Weaknesses</a:t>
            </a:r>
            <a:endParaRPr lang="en-US" sz="2100" dirty="0"/>
          </a:p>
        </p:txBody>
      </p:sp>
      <p:sp>
        <p:nvSpPr>
          <p:cNvPr id="16" name="Text 10"/>
          <p:cNvSpPr/>
          <p:nvPr/>
        </p:nvSpPr>
        <p:spPr>
          <a:xfrm>
            <a:off x="9480709" y="5831800"/>
            <a:ext cx="4355902" cy="344805"/>
          </a:xfrm>
          <a:prstGeom prst="rect">
            <a:avLst/>
          </a:prstGeom>
          <a:noFill/>
          <a:ln/>
        </p:spPr>
        <p:txBody>
          <a:bodyPr wrap="none" lIns="0" tIns="0" rIns="0" bIns="0" rtlCol="0" anchor="t"/>
          <a:lstStyle/>
          <a:p>
            <a:pPr algn="l" indent="0" marL="0">
              <a:lnSpc>
                <a:spcPts val="2700"/>
              </a:lnSpc>
              <a:buNone/>
            </a:pPr>
            <a:r>
              <a:rPr lang="en-US" sz="1650" dirty="0">
                <a:solidFill>
                  <a:srgbClr val="B0A9BC"/>
                </a:solidFill>
                <a:latin typeface="Open Sans" pitchFamily="34" charset="0"/>
                <a:ea typeface="Open Sans" pitchFamily="34" charset="-122"/>
                <a:cs typeface="Open Sans" pitchFamily="34" charset="-120"/>
              </a:rPr>
              <a:t>Design or implementation flaws</a:t>
            </a:r>
            <a:endParaRPr lang="en-US" sz="1650" dirty="0"/>
          </a:p>
        </p:txBody>
      </p:sp>
      <p:pic>
        <p:nvPicPr>
          <p:cNvPr id="17" name="Image 4" descr="preencoded.png">    </p:cNvPr>
          <p:cNvPicPr>
            <a:picLocks noChangeAspect="1"/>
          </p:cNvPicPr>
          <p:nvPr/>
        </p:nvPicPr>
        <p:blipFill>
          <a:blip r:embed="rId5"/>
          <a:stretch>
            <a:fillRect/>
          </a:stretch>
        </p:blipFill>
        <p:spPr>
          <a:xfrm>
            <a:off x="5580459" y="3864293"/>
            <a:ext cx="3469362" cy="3469362"/>
          </a:xfrm>
          <a:prstGeom prst="rect">
            <a:avLst/>
          </a:prstGeom>
        </p:spPr>
      </p:pic>
      <p:sp>
        <p:nvSpPr>
          <p:cNvPr id="18" name="Shape 11"/>
          <p:cNvSpPr/>
          <p:nvPr/>
        </p:nvSpPr>
        <p:spPr>
          <a:xfrm>
            <a:off x="8715375" y="5329595"/>
            <a:ext cx="538639" cy="538639"/>
          </a:xfrm>
          <a:prstGeom prst="roundRect">
            <a:avLst>
              <a:gd name="adj" fmla="val 1695914"/>
            </a:avLst>
          </a:prstGeom>
          <a:solidFill>
            <a:srgbClr val="2C4253"/>
          </a:solidFill>
          <a:ln w="7620">
            <a:solidFill>
              <a:srgbClr val="455B6C"/>
            </a:solidFill>
            <a:prstDash val="solid"/>
          </a:ln>
        </p:spPr>
      </p:sp>
      <p:pic>
        <p:nvPicPr>
          <p:cNvPr id="19" name="Image 5" descr="preencoded.png">    </p:cNvPr>
          <p:cNvPicPr>
            <a:picLocks noChangeAspect="1"/>
          </p:cNvPicPr>
          <p:nvPr/>
        </p:nvPicPr>
        <p:blipFill>
          <a:blip r:embed="rId6"/>
          <a:stretch>
            <a:fillRect/>
          </a:stretch>
        </p:blipFill>
        <p:spPr>
          <a:xfrm>
            <a:off x="8863489" y="5447348"/>
            <a:ext cx="242411" cy="303014"/>
          </a:xfrm>
          <a:prstGeom prst="rect">
            <a:avLst/>
          </a:prstGeom>
        </p:spPr>
      </p:pic>
      <p:sp>
        <p:nvSpPr>
          <p:cNvPr id="20" name="Text 12"/>
          <p:cNvSpPr/>
          <p:nvPr/>
        </p:nvSpPr>
        <p:spPr>
          <a:xfrm>
            <a:off x="9265206" y="6515219"/>
            <a:ext cx="2693551" cy="336590"/>
          </a:xfrm>
          <a:prstGeom prst="rect">
            <a:avLst/>
          </a:prstGeom>
          <a:noFill/>
          <a:ln/>
        </p:spPr>
        <p:txBody>
          <a:bodyPr wrap="none" lIns="0" tIns="0" rIns="0" bIns="0" rtlCol="0" anchor="t"/>
          <a:lstStyle/>
          <a:p>
            <a:pPr algn="l" indent="0" marL="0">
              <a:lnSpc>
                <a:spcPts val="2650"/>
              </a:lnSpc>
              <a:buNone/>
            </a:pPr>
            <a:r>
              <a:rPr lang="en-US" sz="2100" b="1" dirty="0">
                <a:solidFill>
                  <a:srgbClr val="B0A9BC"/>
                </a:solidFill>
                <a:latin typeface="Open Sans Bold" pitchFamily="34" charset="0"/>
                <a:ea typeface="Open Sans Bold" pitchFamily="34" charset="-122"/>
                <a:cs typeface="Open Sans Bold" pitchFamily="34" charset="-120"/>
              </a:rPr>
              <a:t>Vulnerabilities</a:t>
            </a:r>
            <a:endParaRPr lang="en-US" sz="2100" dirty="0"/>
          </a:p>
        </p:txBody>
      </p:sp>
      <p:sp>
        <p:nvSpPr>
          <p:cNvPr id="21" name="Text 13"/>
          <p:cNvSpPr/>
          <p:nvPr/>
        </p:nvSpPr>
        <p:spPr>
          <a:xfrm>
            <a:off x="9265206" y="6980992"/>
            <a:ext cx="4571405" cy="344805"/>
          </a:xfrm>
          <a:prstGeom prst="rect">
            <a:avLst/>
          </a:prstGeom>
          <a:noFill/>
          <a:ln/>
        </p:spPr>
        <p:txBody>
          <a:bodyPr wrap="none" lIns="0" tIns="0" rIns="0" bIns="0" rtlCol="0" anchor="t"/>
          <a:lstStyle/>
          <a:p>
            <a:pPr algn="l" indent="0" marL="0">
              <a:lnSpc>
                <a:spcPts val="2700"/>
              </a:lnSpc>
              <a:buNone/>
            </a:pPr>
            <a:r>
              <a:rPr lang="en-US" sz="1650" dirty="0">
                <a:solidFill>
                  <a:srgbClr val="B0A9BC"/>
                </a:solidFill>
                <a:latin typeface="Open Sans" pitchFamily="34" charset="0"/>
                <a:ea typeface="Open Sans" pitchFamily="34" charset="-122"/>
                <a:cs typeface="Open Sans" pitchFamily="34" charset="-120"/>
              </a:rPr>
              <a:t>Exploitable weaknesses</a:t>
            </a:r>
            <a:endParaRPr lang="en-US" sz="1650" dirty="0"/>
          </a:p>
        </p:txBody>
      </p:sp>
      <p:pic>
        <p:nvPicPr>
          <p:cNvPr id="22" name="Image 6" descr="preencoded.png">    </p:cNvPr>
          <p:cNvPicPr>
            <a:picLocks noChangeAspect="1"/>
          </p:cNvPicPr>
          <p:nvPr/>
        </p:nvPicPr>
        <p:blipFill>
          <a:blip r:embed="rId7"/>
          <a:stretch>
            <a:fillRect/>
          </a:stretch>
        </p:blipFill>
        <p:spPr>
          <a:xfrm>
            <a:off x="5580459" y="3864293"/>
            <a:ext cx="3469362" cy="3469362"/>
          </a:xfrm>
          <a:prstGeom prst="rect">
            <a:avLst/>
          </a:prstGeom>
        </p:spPr>
      </p:pic>
      <p:sp>
        <p:nvSpPr>
          <p:cNvPr id="23" name="Shape 14"/>
          <p:cNvSpPr/>
          <p:nvPr/>
        </p:nvSpPr>
        <p:spPr>
          <a:xfrm>
            <a:off x="7880628" y="6775490"/>
            <a:ext cx="538639" cy="538639"/>
          </a:xfrm>
          <a:prstGeom prst="roundRect">
            <a:avLst>
              <a:gd name="adj" fmla="val 1695914"/>
            </a:avLst>
          </a:prstGeom>
          <a:solidFill>
            <a:srgbClr val="2C4253"/>
          </a:solidFill>
          <a:ln w="7620">
            <a:solidFill>
              <a:srgbClr val="455B6C"/>
            </a:solidFill>
            <a:prstDash val="solid"/>
          </a:ln>
        </p:spPr>
      </p:sp>
      <p:pic>
        <p:nvPicPr>
          <p:cNvPr id="24" name="Image 7" descr="preencoded.png">    </p:cNvPr>
          <p:cNvPicPr>
            <a:picLocks noChangeAspect="1"/>
          </p:cNvPicPr>
          <p:nvPr/>
        </p:nvPicPr>
        <p:blipFill>
          <a:blip r:embed="rId8"/>
          <a:stretch>
            <a:fillRect/>
          </a:stretch>
        </p:blipFill>
        <p:spPr>
          <a:xfrm>
            <a:off x="8028742" y="6893243"/>
            <a:ext cx="242411" cy="303014"/>
          </a:xfrm>
          <a:prstGeom prst="rect">
            <a:avLst/>
          </a:prstGeom>
        </p:spPr>
      </p:pic>
      <p:sp>
        <p:nvSpPr>
          <p:cNvPr id="25" name="Text 15"/>
          <p:cNvSpPr/>
          <p:nvPr/>
        </p:nvSpPr>
        <p:spPr>
          <a:xfrm>
            <a:off x="2671524" y="6515219"/>
            <a:ext cx="2693551" cy="336590"/>
          </a:xfrm>
          <a:prstGeom prst="rect">
            <a:avLst/>
          </a:prstGeom>
          <a:noFill/>
          <a:ln/>
        </p:spPr>
        <p:txBody>
          <a:bodyPr wrap="none" lIns="0" tIns="0" rIns="0" bIns="0" rtlCol="0" anchor="t"/>
          <a:lstStyle/>
          <a:p>
            <a:pPr algn="r" indent="0" marL="0">
              <a:lnSpc>
                <a:spcPts val="2650"/>
              </a:lnSpc>
              <a:buNone/>
            </a:pPr>
            <a:r>
              <a:rPr lang="en-US" sz="2100" b="1" dirty="0">
                <a:solidFill>
                  <a:srgbClr val="B0A9BC"/>
                </a:solidFill>
                <a:latin typeface="Open Sans Bold" pitchFamily="34" charset="0"/>
                <a:ea typeface="Open Sans Bold" pitchFamily="34" charset="-122"/>
                <a:cs typeface="Open Sans Bold" pitchFamily="34" charset="-120"/>
              </a:rPr>
              <a:t>Threats</a:t>
            </a:r>
            <a:endParaRPr lang="en-US" sz="2100" dirty="0"/>
          </a:p>
        </p:txBody>
      </p:sp>
      <p:sp>
        <p:nvSpPr>
          <p:cNvPr id="26" name="Text 16"/>
          <p:cNvSpPr/>
          <p:nvPr/>
        </p:nvSpPr>
        <p:spPr>
          <a:xfrm>
            <a:off x="793790" y="6980992"/>
            <a:ext cx="4571286" cy="344805"/>
          </a:xfrm>
          <a:prstGeom prst="rect">
            <a:avLst/>
          </a:prstGeom>
          <a:noFill/>
          <a:ln/>
        </p:spPr>
        <p:txBody>
          <a:bodyPr wrap="none" lIns="0" tIns="0" rIns="0" bIns="0" rtlCol="0" anchor="t"/>
          <a:lstStyle/>
          <a:p>
            <a:pPr algn="r" indent="0" marL="0">
              <a:lnSpc>
                <a:spcPts val="2700"/>
              </a:lnSpc>
              <a:buNone/>
            </a:pPr>
            <a:r>
              <a:rPr lang="en-US" sz="1650" dirty="0">
                <a:solidFill>
                  <a:srgbClr val="B0A9BC"/>
                </a:solidFill>
                <a:latin typeface="Open Sans" pitchFamily="34" charset="0"/>
                <a:ea typeface="Open Sans" pitchFamily="34" charset="-122"/>
                <a:cs typeface="Open Sans" pitchFamily="34" charset="-120"/>
              </a:rPr>
              <a:t>Potential malicious actions</a:t>
            </a:r>
            <a:endParaRPr lang="en-US" sz="1650" dirty="0"/>
          </a:p>
        </p:txBody>
      </p:sp>
      <p:pic>
        <p:nvPicPr>
          <p:cNvPr id="27" name="Image 8" descr="preencoded.png">    </p:cNvPr>
          <p:cNvPicPr>
            <a:picLocks noChangeAspect="1"/>
          </p:cNvPicPr>
          <p:nvPr/>
        </p:nvPicPr>
        <p:blipFill>
          <a:blip r:embed="rId9"/>
          <a:stretch>
            <a:fillRect/>
          </a:stretch>
        </p:blipFill>
        <p:spPr>
          <a:xfrm>
            <a:off x="5580459" y="3864293"/>
            <a:ext cx="3469362" cy="3469362"/>
          </a:xfrm>
          <a:prstGeom prst="rect">
            <a:avLst/>
          </a:prstGeom>
        </p:spPr>
      </p:pic>
      <p:sp>
        <p:nvSpPr>
          <p:cNvPr id="28" name="Shape 17"/>
          <p:cNvSpPr/>
          <p:nvPr/>
        </p:nvSpPr>
        <p:spPr>
          <a:xfrm>
            <a:off x="6210895" y="6775490"/>
            <a:ext cx="538639" cy="538639"/>
          </a:xfrm>
          <a:prstGeom prst="roundRect">
            <a:avLst>
              <a:gd name="adj" fmla="val 1695914"/>
            </a:avLst>
          </a:prstGeom>
          <a:solidFill>
            <a:srgbClr val="2C4253"/>
          </a:solidFill>
          <a:ln w="7620">
            <a:solidFill>
              <a:srgbClr val="455B6C"/>
            </a:solidFill>
            <a:prstDash val="solid"/>
          </a:ln>
        </p:spPr>
      </p:sp>
      <p:pic>
        <p:nvPicPr>
          <p:cNvPr id="29" name="Image 9" descr="preencoded.png">    </p:cNvPr>
          <p:cNvPicPr>
            <a:picLocks noChangeAspect="1"/>
          </p:cNvPicPr>
          <p:nvPr/>
        </p:nvPicPr>
        <p:blipFill>
          <a:blip r:embed="rId10"/>
          <a:stretch>
            <a:fillRect/>
          </a:stretch>
        </p:blipFill>
        <p:spPr>
          <a:xfrm>
            <a:off x="6359009" y="6893243"/>
            <a:ext cx="242411" cy="303014"/>
          </a:xfrm>
          <a:prstGeom prst="rect">
            <a:avLst/>
          </a:prstGeom>
        </p:spPr>
      </p:pic>
      <p:sp>
        <p:nvSpPr>
          <p:cNvPr id="30" name="Text 18"/>
          <p:cNvSpPr/>
          <p:nvPr/>
        </p:nvSpPr>
        <p:spPr>
          <a:xfrm>
            <a:off x="2456021" y="5366028"/>
            <a:ext cx="2693551" cy="336590"/>
          </a:xfrm>
          <a:prstGeom prst="rect">
            <a:avLst/>
          </a:prstGeom>
          <a:noFill/>
          <a:ln/>
        </p:spPr>
        <p:txBody>
          <a:bodyPr wrap="none" lIns="0" tIns="0" rIns="0" bIns="0" rtlCol="0" anchor="t"/>
          <a:lstStyle/>
          <a:p>
            <a:pPr algn="r" indent="0" marL="0">
              <a:lnSpc>
                <a:spcPts val="2650"/>
              </a:lnSpc>
              <a:buNone/>
            </a:pPr>
            <a:r>
              <a:rPr lang="en-US" sz="2100" b="1" dirty="0">
                <a:solidFill>
                  <a:srgbClr val="B0A9BC"/>
                </a:solidFill>
                <a:latin typeface="Open Sans Bold" pitchFamily="34" charset="0"/>
                <a:ea typeface="Open Sans Bold" pitchFamily="34" charset="-122"/>
                <a:cs typeface="Open Sans Bold" pitchFamily="34" charset="-120"/>
              </a:rPr>
              <a:t>Risk</a:t>
            </a:r>
            <a:endParaRPr lang="en-US" sz="2100" dirty="0"/>
          </a:p>
        </p:txBody>
      </p:sp>
      <p:sp>
        <p:nvSpPr>
          <p:cNvPr id="31" name="Text 19"/>
          <p:cNvSpPr/>
          <p:nvPr/>
        </p:nvSpPr>
        <p:spPr>
          <a:xfrm>
            <a:off x="793790" y="5831800"/>
            <a:ext cx="4355783" cy="344805"/>
          </a:xfrm>
          <a:prstGeom prst="rect">
            <a:avLst/>
          </a:prstGeom>
          <a:noFill/>
          <a:ln/>
        </p:spPr>
        <p:txBody>
          <a:bodyPr wrap="none" lIns="0" tIns="0" rIns="0" bIns="0" rtlCol="0" anchor="t"/>
          <a:lstStyle/>
          <a:p>
            <a:pPr algn="r" indent="0" marL="0">
              <a:lnSpc>
                <a:spcPts val="2700"/>
              </a:lnSpc>
              <a:buNone/>
            </a:pPr>
            <a:r>
              <a:rPr lang="en-US" sz="1650" dirty="0">
                <a:solidFill>
                  <a:srgbClr val="B0A9BC"/>
                </a:solidFill>
                <a:latin typeface="Open Sans" pitchFamily="34" charset="0"/>
                <a:ea typeface="Open Sans" pitchFamily="34" charset="-122"/>
                <a:cs typeface="Open Sans" pitchFamily="34" charset="-120"/>
              </a:rPr>
              <a:t>Likelihood × impact of a threat event</a:t>
            </a:r>
            <a:endParaRPr lang="en-US" sz="1650" dirty="0"/>
          </a:p>
        </p:txBody>
      </p:sp>
      <p:pic>
        <p:nvPicPr>
          <p:cNvPr id="32" name="Image 10" descr="preencoded.png">    </p:cNvPr>
          <p:cNvPicPr>
            <a:picLocks noChangeAspect="1"/>
          </p:cNvPicPr>
          <p:nvPr/>
        </p:nvPicPr>
        <p:blipFill>
          <a:blip r:embed="rId11"/>
          <a:stretch>
            <a:fillRect/>
          </a:stretch>
        </p:blipFill>
        <p:spPr>
          <a:xfrm>
            <a:off x="5580459" y="3864293"/>
            <a:ext cx="3469362" cy="3469362"/>
          </a:xfrm>
          <a:prstGeom prst="rect">
            <a:avLst/>
          </a:prstGeom>
        </p:spPr>
      </p:pic>
      <p:sp>
        <p:nvSpPr>
          <p:cNvPr id="33" name="Shape 20"/>
          <p:cNvSpPr/>
          <p:nvPr/>
        </p:nvSpPr>
        <p:spPr>
          <a:xfrm>
            <a:off x="5376148" y="5329595"/>
            <a:ext cx="538639" cy="538639"/>
          </a:xfrm>
          <a:prstGeom prst="roundRect">
            <a:avLst>
              <a:gd name="adj" fmla="val 1695914"/>
            </a:avLst>
          </a:prstGeom>
          <a:solidFill>
            <a:srgbClr val="2C4253"/>
          </a:solidFill>
          <a:ln w="7620">
            <a:solidFill>
              <a:srgbClr val="455B6C"/>
            </a:solidFill>
            <a:prstDash val="solid"/>
          </a:ln>
        </p:spPr>
      </p:sp>
      <p:pic>
        <p:nvPicPr>
          <p:cNvPr id="34" name="Image 11" descr="preencoded.png">    </p:cNvPr>
          <p:cNvPicPr>
            <a:picLocks noChangeAspect="1"/>
          </p:cNvPicPr>
          <p:nvPr/>
        </p:nvPicPr>
        <p:blipFill>
          <a:blip r:embed="rId12"/>
          <a:stretch>
            <a:fillRect/>
          </a:stretch>
        </p:blipFill>
        <p:spPr>
          <a:xfrm>
            <a:off x="5524262" y="5447348"/>
            <a:ext cx="242411" cy="303014"/>
          </a:xfrm>
          <a:prstGeom prst="rect">
            <a:avLst/>
          </a:prstGeom>
        </p:spPr>
      </p:pic>
      <p:pic>
        <p:nvPicPr>
          <p:cNvPr id="35" name="Image 12" descr="preencoded.png">    </p:cNvPr>
          <p:cNvPicPr>
            <a:picLocks noChangeAspect="1"/>
          </p:cNvPicPr>
          <p:nvPr/>
        </p:nvPicPr>
        <p:blipFill>
          <a:blip r:embed="rId13"/>
          <a:stretch>
            <a:fillRect/>
          </a:stretch>
        </p:blipFill>
        <p:spPr>
          <a:xfrm>
            <a:off x="13959840" y="228600"/>
            <a:ext cx="441960" cy="59436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650796"/>
            <a:ext cx="5692378" cy="496133"/>
          </a:xfrm>
          <a:prstGeom prst="rect">
            <a:avLst/>
          </a:prstGeom>
          <a:noFill/>
          <a:ln/>
        </p:spPr>
        <p:txBody>
          <a:bodyPr wrap="none" lIns="0" tIns="0" rIns="0" bIns="0" rtlCol="0" anchor="t"/>
          <a:lstStyle/>
          <a:p>
            <a:pPr algn="l" indent="0" marL="0">
              <a:lnSpc>
                <a:spcPts val="3900"/>
              </a:lnSpc>
              <a:buNone/>
            </a:pPr>
            <a:r>
              <a:rPr lang="en-US" sz="3100" b="1" dirty="0">
                <a:solidFill>
                  <a:srgbClr val="968CA6"/>
                </a:solidFill>
                <a:latin typeface="Open Sans Bold" pitchFamily="34" charset="0"/>
                <a:ea typeface="Open Sans Bold" pitchFamily="34" charset="-122"/>
                <a:cs typeface="Open Sans Bold" pitchFamily="34" charset="-120"/>
              </a:rPr>
              <a:t>The Threat Modeling Process</a:t>
            </a:r>
            <a:endParaRPr lang="en-US" sz="3100" dirty="0"/>
          </a:p>
        </p:txBody>
      </p:sp>
      <p:sp>
        <p:nvSpPr>
          <p:cNvPr id="3" name="Text 1"/>
          <p:cNvSpPr/>
          <p:nvPr/>
        </p:nvSpPr>
        <p:spPr>
          <a:xfrm>
            <a:off x="793790" y="1464469"/>
            <a:ext cx="13042821" cy="508159"/>
          </a:xfrm>
          <a:prstGeom prst="rect">
            <a:avLst/>
          </a:prstGeom>
          <a:noFill/>
          <a:ln/>
        </p:spPr>
        <p:txBody>
          <a:bodyPr wrap="square" lIns="0" tIns="0" rIns="0" bIns="0" rtlCol="0" anchor="t"/>
          <a:lstStyle/>
          <a:p>
            <a:pPr algn="l" indent="0" marL="0">
              <a:lnSpc>
                <a:spcPts val="2000"/>
              </a:lnSpc>
              <a:buNone/>
            </a:pPr>
            <a:r>
              <a:rPr lang="en-US" sz="1250" dirty="0">
                <a:solidFill>
                  <a:srgbClr val="B0A9BC"/>
                </a:solidFill>
                <a:latin typeface="Open Sans" pitchFamily="34" charset="0"/>
                <a:ea typeface="Open Sans" pitchFamily="34" charset="-122"/>
                <a:cs typeface="Open Sans" pitchFamily="34" charset="-120"/>
              </a:rPr>
              <a:t>The threat modeling process follows a structured approach that guides teams through systematic security analysis. Each step builds upon the previous one to create a comprehensive understanding of potential threats and appropriate mitigations.</a:t>
            </a:r>
            <a:endParaRPr lang="en-US" sz="1250" dirty="0"/>
          </a:p>
        </p:txBody>
      </p:sp>
      <p:sp>
        <p:nvSpPr>
          <p:cNvPr id="4" name="Text 2"/>
          <p:cNvSpPr/>
          <p:nvPr/>
        </p:nvSpPr>
        <p:spPr>
          <a:xfrm>
            <a:off x="793790" y="2151221"/>
            <a:ext cx="13042821" cy="508159"/>
          </a:xfrm>
          <a:prstGeom prst="rect">
            <a:avLst/>
          </a:prstGeom>
          <a:noFill/>
          <a:ln/>
        </p:spPr>
        <p:txBody>
          <a:bodyPr wrap="square" lIns="0" tIns="0" rIns="0" bIns="0" rtlCol="0" anchor="t"/>
          <a:lstStyle/>
          <a:p>
            <a:pPr algn="l" indent="0" marL="0">
              <a:lnSpc>
                <a:spcPts val="2000"/>
              </a:lnSpc>
              <a:buNone/>
            </a:pPr>
            <a:r>
              <a:rPr lang="en-US" sz="1250" dirty="0">
                <a:solidFill>
                  <a:srgbClr val="B0A9BC"/>
                </a:solidFill>
                <a:latin typeface="Open Sans" pitchFamily="34" charset="0"/>
                <a:ea typeface="Open Sans" pitchFamily="34" charset="-122"/>
                <a:cs typeface="Open Sans" pitchFamily="34" charset="-120"/>
              </a:rPr>
              <a:t>This iterative process helps organizations identify and address security concerns throughout the development lifecycle, ensuring that security is built into systems rather than bolted on afterward.</a:t>
            </a:r>
            <a:endParaRPr lang="en-US" sz="1250" dirty="0"/>
          </a:p>
        </p:txBody>
      </p:sp>
      <p:sp>
        <p:nvSpPr>
          <p:cNvPr id="5" name="Shape 3"/>
          <p:cNvSpPr/>
          <p:nvPr/>
        </p:nvSpPr>
        <p:spPr>
          <a:xfrm>
            <a:off x="7303770" y="2837974"/>
            <a:ext cx="22860" cy="4740831"/>
          </a:xfrm>
          <a:prstGeom prst="roundRect">
            <a:avLst>
              <a:gd name="adj" fmla="val 625116"/>
            </a:avLst>
          </a:prstGeom>
          <a:solidFill>
            <a:srgbClr val="455B6C"/>
          </a:solidFill>
          <a:ln/>
        </p:spPr>
      </p:sp>
      <p:sp>
        <p:nvSpPr>
          <p:cNvPr id="6" name="Shape 4"/>
          <p:cNvSpPr/>
          <p:nvPr/>
        </p:nvSpPr>
        <p:spPr>
          <a:xfrm>
            <a:off x="6683216" y="3005138"/>
            <a:ext cx="476250" cy="22860"/>
          </a:xfrm>
          <a:prstGeom prst="roundRect">
            <a:avLst>
              <a:gd name="adj" fmla="val 625116"/>
            </a:avLst>
          </a:prstGeom>
          <a:solidFill>
            <a:srgbClr val="455B6C"/>
          </a:solidFill>
          <a:ln/>
        </p:spPr>
      </p:sp>
      <p:sp>
        <p:nvSpPr>
          <p:cNvPr id="7" name="Shape 5"/>
          <p:cNvSpPr/>
          <p:nvPr/>
        </p:nvSpPr>
        <p:spPr>
          <a:xfrm>
            <a:off x="7136606" y="2837974"/>
            <a:ext cx="357188" cy="357188"/>
          </a:xfrm>
          <a:prstGeom prst="roundRect">
            <a:avLst>
              <a:gd name="adj" fmla="val 40007"/>
            </a:avLst>
          </a:prstGeom>
          <a:solidFill>
            <a:srgbClr val="2C4253"/>
          </a:solidFill>
          <a:ln w="7620">
            <a:solidFill>
              <a:srgbClr val="455B6C"/>
            </a:solidFill>
            <a:prstDash val="solid"/>
          </a:ln>
        </p:spPr>
      </p:sp>
      <p:sp>
        <p:nvSpPr>
          <p:cNvPr id="8" name="Text 6"/>
          <p:cNvSpPr/>
          <p:nvPr/>
        </p:nvSpPr>
        <p:spPr>
          <a:xfrm>
            <a:off x="7196137" y="2867739"/>
            <a:ext cx="238125" cy="297656"/>
          </a:xfrm>
          <a:prstGeom prst="rect">
            <a:avLst/>
          </a:prstGeom>
          <a:noFill/>
          <a:ln/>
        </p:spPr>
        <p:txBody>
          <a:bodyPr wrap="none" lIns="0" tIns="0" rIns="0" bIns="0" rtlCol="0" anchor="t"/>
          <a:lstStyle/>
          <a:p>
            <a:pPr algn="ctr" indent="0" marL="0">
              <a:lnSpc>
                <a:spcPts val="1850"/>
              </a:lnSpc>
              <a:buNone/>
            </a:pPr>
            <a:r>
              <a:rPr lang="en-US" sz="1850" b="1" dirty="0">
                <a:solidFill>
                  <a:srgbClr val="B0A9BC"/>
                </a:solidFill>
                <a:latin typeface="Open Sans Bold" pitchFamily="34" charset="0"/>
                <a:ea typeface="Open Sans Bold" pitchFamily="34" charset="-122"/>
                <a:cs typeface="Open Sans Bold" pitchFamily="34" charset="-120"/>
              </a:rPr>
              <a:t>1</a:t>
            </a:r>
            <a:endParaRPr lang="en-US" sz="1850" dirty="0"/>
          </a:p>
        </p:txBody>
      </p:sp>
      <p:sp>
        <p:nvSpPr>
          <p:cNvPr id="9" name="Text 7"/>
          <p:cNvSpPr/>
          <p:nvPr/>
        </p:nvSpPr>
        <p:spPr>
          <a:xfrm>
            <a:off x="4536758" y="2892504"/>
            <a:ext cx="1984653" cy="248007"/>
          </a:xfrm>
          <a:prstGeom prst="rect">
            <a:avLst/>
          </a:prstGeom>
          <a:noFill/>
          <a:ln/>
        </p:spPr>
        <p:txBody>
          <a:bodyPr wrap="none" lIns="0" tIns="0" rIns="0" bIns="0" rtlCol="0" anchor="t"/>
          <a:lstStyle/>
          <a:p>
            <a:pPr algn="r" indent="0" marL="0">
              <a:lnSpc>
                <a:spcPts val="1950"/>
              </a:lnSpc>
              <a:buNone/>
            </a:pPr>
            <a:r>
              <a:rPr lang="en-US" sz="1550" b="1" dirty="0">
                <a:solidFill>
                  <a:srgbClr val="B0A9BC"/>
                </a:solidFill>
                <a:latin typeface="Open Sans Bold" pitchFamily="34" charset="0"/>
                <a:ea typeface="Open Sans Bold" pitchFamily="34" charset="-122"/>
                <a:cs typeface="Open Sans Bold" pitchFamily="34" charset="-120"/>
              </a:rPr>
              <a:t>Define the scope</a:t>
            </a:r>
            <a:endParaRPr lang="en-US" sz="1550" dirty="0"/>
          </a:p>
        </p:txBody>
      </p:sp>
      <p:sp>
        <p:nvSpPr>
          <p:cNvPr id="10" name="Text 8"/>
          <p:cNvSpPr/>
          <p:nvPr/>
        </p:nvSpPr>
        <p:spPr>
          <a:xfrm>
            <a:off x="793790" y="3235762"/>
            <a:ext cx="5727621" cy="508159"/>
          </a:xfrm>
          <a:prstGeom prst="rect">
            <a:avLst/>
          </a:prstGeom>
          <a:noFill/>
          <a:ln/>
        </p:spPr>
        <p:txBody>
          <a:bodyPr wrap="square" lIns="0" tIns="0" rIns="0" bIns="0" rtlCol="0" anchor="t"/>
          <a:lstStyle/>
          <a:p>
            <a:pPr algn="r" indent="0" marL="0">
              <a:lnSpc>
                <a:spcPts val="2000"/>
              </a:lnSpc>
              <a:buNone/>
            </a:pPr>
            <a:r>
              <a:rPr lang="en-US" sz="1250" dirty="0">
                <a:solidFill>
                  <a:srgbClr val="B0A9BC"/>
                </a:solidFill>
                <a:latin typeface="Open Sans" pitchFamily="34" charset="0"/>
                <a:ea typeface="Open Sans" pitchFamily="34" charset="-122"/>
                <a:cs typeface="Open Sans" pitchFamily="34" charset="-120"/>
              </a:rPr>
              <a:t>Clearly identify what system or component we are modeling, establishing boundaries for the analysis.</a:t>
            </a:r>
            <a:endParaRPr lang="en-US" sz="1250" dirty="0"/>
          </a:p>
        </p:txBody>
      </p:sp>
      <p:sp>
        <p:nvSpPr>
          <p:cNvPr id="11" name="Shape 9"/>
          <p:cNvSpPr/>
          <p:nvPr/>
        </p:nvSpPr>
        <p:spPr>
          <a:xfrm>
            <a:off x="7470934" y="3957757"/>
            <a:ext cx="476250" cy="22860"/>
          </a:xfrm>
          <a:prstGeom prst="roundRect">
            <a:avLst>
              <a:gd name="adj" fmla="val 625116"/>
            </a:avLst>
          </a:prstGeom>
          <a:solidFill>
            <a:srgbClr val="455B6C"/>
          </a:solidFill>
          <a:ln/>
        </p:spPr>
      </p:sp>
      <p:sp>
        <p:nvSpPr>
          <p:cNvPr id="12" name="Shape 10"/>
          <p:cNvSpPr/>
          <p:nvPr/>
        </p:nvSpPr>
        <p:spPr>
          <a:xfrm>
            <a:off x="7136606" y="3790593"/>
            <a:ext cx="357188" cy="357188"/>
          </a:xfrm>
          <a:prstGeom prst="roundRect">
            <a:avLst>
              <a:gd name="adj" fmla="val 40007"/>
            </a:avLst>
          </a:prstGeom>
          <a:solidFill>
            <a:srgbClr val="2C4253"/>
          </a:solidFill>
          <a:ln w="7620">
            <a:solidFill>
              <a:srgbClr val="455B6C"/>
            </a:solidFill>
            <a:prstDash val="solid"/>
          </a:ln>
        </p:spPr>
      </p:sp>
      <p:sp>
        <p:nvSpPr>
          <p:cNvPr id="13" name="Text 11"/>
          <p:cNvSpPr/>
          <p:nvPr/>
        </p:nvSpPr>
        <p:spPr>
          <a:xfrm>
            <a:off x="7196137" y="3820358"/>
            <a:ext cx="238125" cy="297656"/>
          </a:xfrm>
          <a:prstGeom prst="rect">
            <a:avLst/>
          </a:prstGeom>
          <a:noFill/>
          <a:ln/>
        </p:spPr>
        <p:txBody>
          <a:bodyPr wrap="none" lIns="0" tIns="0" rIns="0" bIns="0" rtlCol="0" anchor="t"/>
          <a:lstStyle/>
          <a:p>
            <a:pPr algn="ctr" indent="0" marL="0">
              <a:lnSpc>
                <a:spcPts val="1850"/>
              </a:lnSpc>
              <a:buNone/>
            </a:pPr>
            <a:r>
              <a:rPr lang="en-US" sz="1850" b="1" dirty="0">
                <a:solidFill>
                  <a:srgbClr val="B0A9BC"/>
                </a:solidFill>
                <a:latin typeface="Open Sans Bold" pitchFamily="34" charset="0"/>
                <a:ea typeface="Open Sans Bold" pitchFamily="34" charset="-122"/>
                <a:cs typeface="Open Sans Bold" pitchFamily="34" charset="-120"/>
              </a:rPr>
              <a:t>2</a:t>
            </a:r>
            <a:endParaRPr lang="en-US" sz="1850" dirty="0"/>
          </a:p>
        </p:txBody>
      </p:sp>
      <p:sp>
        <p:nvSpPr>
          <p:cNvPr id="14" name="Text 12"/>
          <p:cNvSpPr/>
          <p:nvPr/>
        </p:nvSpPr>
        <p:spPr>
          <a:xfrm>
            <a:off x="8108990" y="3845123"/>
            <a:ext cx="1984653" cy="248007"/>
          </a:xfrm>
          <a:prstGeom prst="rect">
            <a:avLst/>
          </a:prstGeom>
          <a:noFill/>
          <a:ln/>
        </p:spPr>
        <p:txBody>
          <a:bodyPr wrap="none" lIns="0" tIns="0" rIns="0" bIns="0" rtlCol="0" anchor="t"/>
          <a:lstStyle/>
          <a:p>
            <a:pPr algn="l" indent="0" marL="0">
              <a:lnSpc>
                <a:spcPts val="1950"/>
              </a:lnSpc>
              <a:buNone/>
            </a:pPr>
            <a:r>
              <a:rPr lang="en-US" sz="1550" b="1" dirty="0">
                <a:solidFill>
                  <a:srgbClr val="B0A9BC"/>
                </a:solidFill>
                <a:latin typeface="Open Sans Bold" pitchFamily="34" charset="0"/>
                <a:ea typeface="Open Sans Bold" pitchFamily="34" charset="-122"/>
                <a:cs typeface="Open Sans Bold" pitchFamily="34" charset="-120"/>
              </a:rPr>
              <a:t>Model the system</a:t>
            </a:r>
            <a:endParaRPr lang="en-US" sz="1550" dirty="0"/>
          </a:p>
        </p:txBody>
      </p:sp>
      <p:sp>
        <p:nvSpPr>
          <p:cNvPr id="15" name="Text 13"/>
          <p:cNvSpPr/>
          <p:nvPr/>
        </p:nvSpPr>
        <p:spPr>
          <a:xfrm>
            <a:off x="8108990" y="4188381"/>
            <a:ext cx="5727621" cy="508159"/>
          </a:xfrm>
          <a:prstGeom prst="rect">
            <a:avLst/>
          </a:prstGeom>
          <a:noFill/>
          <a:ln/>
        </p:spPr>
        <p:txBody>
          <a:bodyPr wrap="square" lIns="0" tIns="0" rIns="0" bIns="0" rtlCol="0" anchor="t"/>
          <a:lstStyle/>
          <a:p>
            <a:pPr algn="l" indent="0" marL="0">
              <a:lnSpc>
                <a:spcPts val="2000"/>
              </a:lnSpc>
              <a:buNone/>
            </a:pPr>
            <a:r>
              <a:rPr lang="en-US" sz="1250" dirty="0">
                <a:solidFill>
                  <a:srgbClr val="B0A9BC"/>
                </a:solidFill>
                <a:latin typeface="Open Sans" pitchFamily="34" charset="0"/>
                <a:ea typeface="Open Sans" pitchFamily="34" charset="-122"/>
                <a:cs typeface="Open Sans" pitchFamily="34" charset="-120"/>
              </a:rPr>
              <a:t>Create diagrams and identify trust boundaries to visualize how the system works and where vulnerabilities might exist.</a:t>
            </a:r>
            <a:endParaRPr lang="en-US" sz="1250" dirty="0"/>
          </a:p>
        </p:txBody>
      </p:sp>
      <p:sp>
        <p:nvSpPr>
          <p:cNvPr id="16" name="Shape 14"/>
          <p:cNvSpPr/>
          <p:nvPr/>
        </p:nvSpPr>
        <p:spPr>
          <a:xfrm>
            <a:off x="6683216" y="4778812"/>
            <a:ext cx="476250" cy="22860"/>
          </a:xfrm>
          <a:prstGeom prst="roundRect">
            <a:avLst>
              <a:gd name="adj" fmla="val 625116"/>
            </a:avLst>
          </a:prstGeom>
          <a:solidFill>
            <a:srgbClr val="455B6C"/>
          </a:solidFill>
          <a:ln/>
        </p:spPr>
      </p:sp>
      <p:sp>
        <p:nvSpPr>
          <p:cNvPr id="17" name="Shape 15"/>
          <p:cNvSpPr/>
          <p:nvPr/>
        </p:nvSpPr>
        <p:spPr>
          <a:xfrm>
            <a:off x="7136606" y="4611648"/>
            <a:ext cx="357188" cy="357188"/>
          </a:xfrm>
          <a:prstGeom prst="roundRect">
            <a:avLst>
              <a:gd name="adj" fmla="val 40007"/>
            </a:avLst>
          </a:prstGeom>
          <a:solidFill>
            <a:srgbClr val="2C4253"/>
          </a:solidFill>
          <a:ln w="7620">
            <a:solidFill>
              <a:srgbClr val="455B6C"/>
            </a:solidFill>
            <a:prstDash val="solid"/>
          </a:ln>
        </p:spPr>
      </p:sp>
      <p:sp>
        <p:nvSpPr>
          <p:cNvPr id="18" name="Text 16"/>
          <p:cNvSpPr/>
          <p:nvPr/>
        </p:nvSpPr>
        <p:spPr>
          <a:xfrm>
            <a:off x="7196137" y="4641413"/>
            <a:ext cx="238125" cy="297656"/>
          </a:xfrm>
          <a:prstGeom prst="rect">
            <a:avLst/>
          </a:prstGeom>
          <a:noFill/>
          <a:ln/>
        </p:spPr>
        <p:txBody>
          <a:bodyPr wrap="none" lIns="0" tIns="0" rIns="0" bIns="0" rtlCol="0" anchor="t"/>
          <a:lstStyle/>
          <a:p>
            <a:pPr algn="ctr" indent="0" marL="0">
              <a:lnSpc>
                <a:spcPts val="1850"/>
              </a:lnSpc>
              <a:buNone/>
            </a:pPr>
            <a:r>
              <a:rPr lang="en-US" sz="1850" b="1" dirty="0">
                <a:solidFill>
                  <a:srgbClr val="B0A9BC"/>
                </a:solidFill>
                <a:latin typeface="Open Sans Bold" pitchFamily="34" charset="0"/>
                <a:ea typeface="Open Sans Bold" pitchFamily="34" charset="-122"/>
                <a:cs typeface="Open Sans Bold" pitchFamily="34" charset="-120"/>
              </a:rPr>
              <a:t>3</a:t>
            </a:r>
            <a:endParaRPr lang="en-US" sz="1850" dirty="0"/>
          </a:p>
        </p:txBody>
      </p:sp>
      <p:sp>
        <p:nvSpPr>
          <p:cNvPr id="19" name="Text 17"/>
          <p:cNvSpPr/>
          <p:nvPr/>
        </p:nvSpPr>
        <p:spPr>
          <a:xfrm>
            <a:off x="4536758" y="4666178"/>
            <a:ext cx="1984653" cy="248007"/>
          </a:xfrm>
          <a:prstGeom prst="rect">
            <a:avLst/>
          </a:prstGeom>
          <a:noFill/>
          <a:ln/>
        </p:spPr>
        <p:txBody>
          <a:bodyPr wrap="none" lIns="0" tIns="0" rIns="0" bIns="0" rtlCol="0" anchor="t"/>
          <a:lstStyle/>
          <a:p>
            <a:pPr algn="r" indent="0" marL="0">
              <a:lnSpc>
                <a:spcPts val="1950"/>
              </a:lnSpc>
              <a:buNone/>
            </a:pPr>
            <a:r>
              <a:rPr lang="en-US" sz="1550" b="1" dirty="0">
                <a:solidFill>
                  <a:srgbClr val="B0A9BC"/>
                </a:solidFill>
                <a:latin typeface="Open Sans Bold" pitchFamily="34" charset="0"/>
                <a:ea typeface="Open Sans Bold" pitchFamily="34" charset="-122"/>
                <a:cs typeface="Open Sans Bold" pitchFamily="34" charset="-120"/>
              </a:rPr>
              <a:t>Identify threats</a:t>
            </a:r>
            <a:endParaRPr lang="en-US" sz="1550" dirty="0"/>
          </a:p>
        </p:txBody>
      </p:sp>
      <p:sp>
        <p:nvSpPr>
          <p:cNvPr id="20" name="Text 18"/>
          <p:cNvSpPr/>
          <p:nvPr/>
        </p:nvSpPr>
        <p:spPr>
          <a:xfrm>
            <a:off x="793790" y="5009436"/>
            <a:ext cx="5727621" cy="508159"/>
          </a:xfrm>
          <a:prstGeom prst="rect">
            <a:avLst/>
          </a:prstGeom>
          <a:noFill/>
          <a:ln/>
        </p:spPr>
        <p:txBody>
          <a:bodyPr wrap="square" lIns="0" tIns="0" rIns="0" bIns="0" rtlCol="0" anchor="t"/>
          <a:lstStyle/>
          <a:p>
            <a:pPr algn="r" indent="0" marL="0">
              <a:lnSpc>
                <a:spcPts val="2000"/>
              </a:lnSpc>
              <a:buNone/>
            </a:pPr>
            <a:r>
              <a:rPr lang="en-US" sz="1250" dirty="0">
                <a:solidFill>
                  <a:srgbClr val="B0A9BC"/>
                </a:solidFill>
                <a:latin typeface="Open Sans" pitchFamily="34" charset="0"/>
                <a:ea typeface="Open Sans" pitchFamily="34" charset="-122"/>
                <a:cs typeface="Open Sans" pitchFamily="34" charset="-120"/>
              </a:rPr>
              <a:t>Apply structured thinking (e.g., STRIDE) to systematically uncover potential security issues.</a:t>
            </a:r>
            <a:endParaRPr lang="en-US" sz="1250" dirty="0"/>
          </a:p>
        </p:txBody>
      </p:sp>
      <p:sp>
        <p:nvSpPr>
          <p:cNvPr id="21" name="Shape 19"/>
          <p:cNvSpPr/>
          <p:nvPr/>
        </p:nvSpPr>
        <p:spPr>
          <a:xfrm>
            <a:off x="7470934" y="5599986"/>
            <a:ext cx="476250" cy="22860"/>
          </a:xfrm>
          <a:prstGeom prst="roundRect">
            <a:avLst>
              <a:gd name="adj" fmla="val 625116"/>
            </a:avLst>
          </a:prstGeom>
          <a:solidFill>
            <a:srgbClr val="455B6C"/>
          </a:solidFill>
          <a:ln/>
        </p:spPr>
      </p:sp>
      <p:sp>
        <p:nvSpPr>
          <p:cNvPr id="22" name="Shape 20"/>
          <p:cNvSpPr/>
          <p:nvPr/>
        </p:nvSpPr>
        <p:spPr>
          <a:xfrm>
            <a:off x="7136606" y="5432822"/>
            <a:ext cx="357188" cy="357188"/>
          </a:xfrm>
          <a:prstGeom prst="roundRect">
            <a:avLst>
              <a:gd name="adj" fmla="val 40007"/>
            </a:avLst>
          </a:prstGeom>
          <a:solidFill>
            <a:srgbClr val="2C4253"/>
          </a:solidFill>
          <a:ln w="7620">
            <a:solidFill>
              <a:srgbClr val="455B6C"/>
            </a:solidFill>
            <a:prstDash val="solid"/>
          </a:ln>
        </p:spPr>
      </p:sp>
      <p:sp>
        <p:nvSpPr>
          <p:cNvPr id="23" name="Text 21"/>
          <p:cNvSpPr/>
          <p:nvPr/>
        </p:nvSpPr>
        <p:spPr>
          <a:xfrm>
            <a:off x="7196137" y="5462588"/>
            <a:ext cx="238125" cy="297656"/>
          </a:xfrm>
          <a:prstGeom prst="rect">
            <a:avLst/>
          </a:prstGeom>
          <a:noFill/>
          <a:ln/>
        </p:spPr>
        <p:txBody>
          <a:bodyPr wrap="none" lIns="0" tIns="0" rIns="0" bIns="0" rtlCol="0" anchor="t"/>
          <a:lstStyle/>
          <a:p>
            <a:pPr algn="ctr" indent="0" marL="0">
              <a:lnSpc>
                <a:spcPts val="1850"/>
              </a:lnSpc>
              <a:buNone/>
            </a:pPr>
            <a:r>
              <a:rPr lang="en-US" sz="1850" b="1" dirty="0">
                <a:solidFill>
                  <a:srgbClr val="B0A9BC"/>
                </a:solidFill>
                <a:latin typeface="Open Sans Bold" pitchFamily="34" charset="0"/>
                <a:ea typeface="Open Sans Bold" pitchFamily="34" charset="-122"/>
                <a:cs typeface="Open Sans Bold" pitchFamily="34" charset="-120"/>
              </a:rPr>
              <a:t>4</a:t>
            </a:r>
            <a:endParaRPr lang="en-US" sz="1850" dirty="0"/>
          </a:p>
        </p:txBody>
      </p:sp>
      <p:sp>
        <p:nvSpPr>
          <p:cNvPr id="24" name="Text 22"/>
          <p:cNvSpPr/>
          <p:nvPr/>
        </p:nvSpPr>
        <p:spPr>
          <a:xfrm>
            <a:off x="8108990" y="5487353"/>
            <a:ext cx="1984653" cy="248007"/>
          </a:xfrm>
          <a:prstGeom prst="rect">
            <a:avLst/>
          </a:prstGeom>
          <a:noFill/>
          <a:ln/>
        </p:spPr>
        <p:txBody>
          <a:bodyPr wrap="none" lIns="0" tIns="0" rIns="0" bIns="0" rtlCol="0" anchor="t"/>
          <a:lstStyle/>
          <a:p>
            <a:pPr algn="l" indent="0" marL="0">
              <a:lnSpc>
                <a:spcPts val="1950"/>
              </a:lnSpc>
              <a:buNone/>
            </a:pPr>
            <a:r>
              <a:rPr lang="en-US" sz="1550" b="1" dirty="0">
                <a:solidFill>
                  <a:srgbClr val="B0A9BC"/>
                </a:solidFill>
                <a:latin typeface="Open Sans Bold" pitchFamily="34" charset="0"/>
                <a:ea typeface="Open Sans Bold" pitchFamily="34" charset="-122"/>
                <a:cs typeface="Open Sans Bold" pitchFamily="34" charset="-120"/>
              </a:rPr>
              <a:t>Prioritize risks</a:t>
            </a:r>
            <a:endParaRPr lang="en-US" sz="1550" dirty="0"/>
          </a:p>
        </p:txBody>
      </p:sp>
      <p:sp>
        <p:nvSpPr>
          <p:cNvPr id="25" name="Text 23"/>
          <p:cNvSpPr/>
          <p:nvPr/>
        </p:nvSpPr>
        <p:spPr>
          <a:xfrm>
            <a:off x="8108990" y="5830610"/>
            <a:ext cx="5727621" cy="508159"/>
          </a:xfrm>
          <a:prstGeom prst="rect">
            <a:avLst/>
          </a:prstGeom>
          <a:noFill/>
          <a:ln/>
        </p:spPr>
        <p:txBody>
          <a:bodyPr wrap="square" lIns="0" tIns="0" rIns="0" bIns="0" rtlCol="0" anchor="t"/>
          <a:lstStyle/>
          <a:p>
            <a:pPr algn="l" indent="0" marL="0">
              <a:lnSpc>
                <a:spcPts val="2000"/>
              </a:lnSpc>
              <a:buNone/>
            </a:pPr>
            <a:r>
              <a:rPr lang="en-US" sz="1250" dirty="0">
                <a:solidFill>
                  <a:srgbClr val="B0A9BC"/>
                </a:solidFill>
                <a:latin typeface="Open Sans" pitchFamily="34" charset="0"/>
                <a:ea typeface="Open Sans" pitchFamily="34" charset="-122"/>
                <a:cs typeface="Open Sans" pitchFamily="34" charset="-120"/>
              </a:rPr>
              <a:t>Score and rank threats based on likelihood and impact to focus mitigation efforts.</a:t>
            </a:r>
            <a:endParaRPr lang="en-US" sz="1250" dirty="0"/>
          </a:p>
        </p:txBody>
      </p:sp>
      <p:sp>
        <p:nvSpPr>
          <p:cNvPr id="26" name="Shape 24"/>
          <p:cNvSpPr/>
          <p:nvPr/>
        </p:nvSpPr>
        <p:spPr>
          <a:xfrm>
            <a:off x="6683216" y="6421160"/>
            <a:ext cx="476250" cy="22860"/>
          </a:xfrm>
          <a:prstGeom prst="roundRect">
            <a:avLst>
              <a:gd name="adj" fmla="val 625116"/>
            </a:avLst>
          </a:prstGeom>
          <a:solidFill>
            <a:srgbClr val="455B6C"/>
          </a:solidFill>
          <a:ln/>
        </p:spPr>
      </p:sp>
      <p:sp>
        <p:nvSpPr>
          <p:cNvPr id="27" name="Shape 25"/>
          <p:cNvSpPr/>
          <p:nvPr/>
        </p:nvSpPr>
        <p:spPr>
          <a:xfrm>
            <a:off x="7136606" y="6253996"/>
            <a:ext cx="357188" cy="357188"/>
          </a:xfrm>
          <a:prstGeom prst="roundRect">
            <a:avLst>
              <a:gd name="adj" fmla="val 40007"/>
            </a:avLst>
          </a:prstGeom>
          <a:solidFill>
            <a:srgbClr val="2C4253"/>
          </a:solidFill>
          <a:ln w="7620">
            <a:solidFill>
              <a:srgbClr val="455B6C"/>
            </a:solidFill>
            <a:prstDash val="solid"/>
          </a:ln>
        </p:spPr>
      </p:sp>
      <p:sp>
        <p:nvSpPr>
          <p:cNvPr id="28" name="Text 26"/>
          <p:cNvSpPr/>
          <p:nvPr/>
        </p:nvSpPr>
        <p:spPr>
          <a:xfrm>
            <a:off x="7196137" y="6283762"/>
            <a:ext cx="238125" cy="297656"/>
          </a:xfrm>
          <a:prstGeom prst="rect">
            <a:avLst/>
          </a:prstGeom>
          <a:noFill/>
          <a:ln/>
        </p:spPr>
        <p:txBody>
          <a:bodyPr wrap="none" lIns="0" tIns="0" rIns="0" bIns="0" rtlCol="0" anchor="t"/>
          <a:lstStyle/>
          <a:p>
            <a:pPr algn="ctr" indent="0" marL="0">
              <a:lnSpc>
                <a:spcPts val="1850"/>
              </a:lnSpc>
              <a:buNone/>
            </a:pPr>
            <a:r>
              <a:rPr lang="en-US" sz="1850" b="1" dirty="0">
                <a:solidFill>
                  <a:srgbClr val="B0A9BC"/>
                </a:solidFill>
                <a:latin typeface="Open Sans Bold" pitchFamily="34" charset="0"/>
                <a:ea typeface="Open Sans Bold" pitchFamily="34" charset="-122"/>
                <a:cs typeface="Open Sans Bold" pitchFamily="34" charset="-120"/>
              </a:rPr>
              <a:t>5</a:t>
            </a:r>
            <a:endParaRPr lang="en-US" sz="1850" dirty="0"/>
          </a:p>
        </p:txBody>
      </p:sp>
      <p:sp>
        <p:nvSpPr>
          <p:cNvPr id="29" name="Text 27"/>
          <p:cNvSpPr/>
          <p:nvPr/>
        </p:nvSpPr>
        <p:spPr>
          <a:xfrm>
            <a:off x="4536758" y="6308527"/>
            <a:ext cx="1984653" cy="248007"/>
          </a:xfrm>
          <a:prstGeom prst="rect">
            <a:avLst/>
          </a:prstGeom>
          <a:noFill/>
          <a:ln/>
        </p:spPr>
        <p:txBody>
          <a:bodyPr wrap="none" lIns="0" tIns="0" rIns="0" bIns="0" rtlCol="0" anchor="t"/>
          <a:lstStyle/>
          <a:p>
            <a:pPr algn="r" indent="0" marL="0">
              <a:lnSpc>
                <a:spcPts val="1950"/>
              </a:lnSpc>
              <a:buNone/>
            </a:pPr>
            <a:r>
              <a:rPr lang="en-US" sz="1550" b="1" dirty="0">
                <a:solidFill>
                  <a:srgbClr val="B0A9BC"/>
                </a:solidFill>
                <a:latin typeface="Open Sans Bold" pitchFamily="34" charset="0"/>
                <a:ea typeface="Open Sans Bold" pitchFamily="34" charset="-122"/>
                <a:cs typeface="Open Sans Bold" pitchFamily="34" charset="-120"/>
              </a:rPr>
              <a:t>Mitigate</a:t>
            </a:r>
            <a:endParaRPr lang="en-US" sz="1550" dirty="0"/>
          </a:p>
        </p:txBody>
      </p:sp>
      <p:sp>
        <p:nvSpPr>
          <p:cNvPr id="30" name="Text 28"/>
          <p:cNvSpPr/>
          <p:nvPr/>
        </p:nvSpPr>
        <p:spPr>
          <a:xfrm>
            <a:off x="793790" y="6651784"/>
            <a:ext cx="5727621" cy="508159"/>
          </a:xfrm>
          <a:prstGeom prst="rect">
            <a:avLst/>
          </a:prstGeom>
          <a:noFill/>
          <a:ln/>
        </p:spPr>
        <p:txBody>
          <a:bodyPr wrap="square" lIns="0" tIns="0" rIns="0" bIns="0" rtlCol="0" anchor="t"/>
          <a:lstStyle/>
          <a:p>
            <a:pPr algn="r" indent="0" marL="0">
              <a:lnSpc>
                <a:spcPts val="2000"/>
              </a:lnSpc>
              <a:buNone/>
            </a:pPr>
            <a:r>
              <a:rPr lang="en-US" sz="1250" dirty="0">
                <a:solidFill>
                  <a:srgbClr val="B0A9BC"/>
                </a:solidFill>
                <a:latin typeface="Open Sans" pitchFamily="34" charset="0"/>
                <a:ea typeface="Open Sans" pitchFamily="34" charset="-122"/>
                <a:cs typeface="Open Sans" pitchFamily="34" charset="-120"/>
              </a:rPr>
              <a:t>Apply controls and update the design to address identified threats and reduce overall risk.</a:t>
            </a:r>
            <a:endParaRPr lang="en-US" sz="1250" dirty="0"/>
          </a:p>
        </p:txBody>
      </p:sp>
      <p:pic>
        <p:nvPicPr>
          <p:cNvPr id="31" name="Image 0" descr="preencoded.png">    </p:cNvPr>
          <p:cNvPicPr>
            <a:picLocks noChangeAspect="1"/>
          </p:cNvPicPr>
          <p:nvPr/>
        </p:nvPicPr>
        <p:blipFill>
          <a:blip r:embed="rId1"/>
          <a:stretch>
            <a:fillRect/>
          </a:stretch>
        </p:blipFill>
        <p:spPr>
          <a:xfrm>
            <a:off x="13959840" y="228600"/>
            <a:ext cx="441960" cy="5943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945833"/>
            <a:ext cx="8188762" cy="708779"/>
          </a:xfrm>
          <a:prstGeom prst="rect">
            <a:avLst/>
          </a:prstGeom>
          <a:noFill/>
          <a:ln/>
        </p:spPr>
        <p:txBody>
          <a:bodyPr wrap="none" lIns="0" tIns="0" rIns="0" bIns="0" rtlCol="0" anchor="t"/>
          <a:lstStyle/>
          <a:p>
            <a:pPr algn="l" indent="0" marL="0">
              <a:lnSpc>
                <a:spcPts val="5550"/>
              </a:lnSpc>
              <a:buNone/>
            </a:pPr>
            <a:r>
              <a:rPr lang="en-US" sz="4450" b="1" dirty="0">
                <a:solidFill>
                  <a:srgbClr val="968CA6"/>
                </a:solidFill>
                <a:latin typeface="Open Sans Bold" pitchFamily="34" charset="0"/>
                <a:ea typeface="Open Sans Bold" pitchFamily="34" charset="-122"/>
                <a:cs typeface="Open Sans Bold" pitchFamily="34" charset="-120"/>
              </a:rPr>
              <a:t>System Modeling Techniques</a:t>
            </a:r>
            <a:endParaRPr lang="en-US" sz="4450" dirty="0"/>
          </a:p>
        </p:txBody>
      </p:sp>
      <p:sp>
        <p:nvSpPr>
          <p:cNvPr id="3" name="Text 1"/>
          <p:cNvSpPr/>
          <p:nvPr/>
        </p:nvSpPr>
        <p:spPr>
          <a:xfrm>
            <a:off x="793790" y="2108240"/>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B0A9BC"/>
                </a:solidFill>
                <a:latin typeface="Open Sans" pitchFamily="34" charset="0"/>
                <a:ea typeface="Open Sans" pitchFamily="34" charset="-122"/>
                <a:cs typeface="Open Sans" pitchFamily="34" charset="-120"/>
              </a:rPr>
              <a:t>Effective system modeling is the foundation of successful threat modeling. Various diagram types help visualize different aspects of the system, exposing trust boundaries, data flows, and interactions that might be vulnerable to attack.</a:t>
            </a:r>
            <a:endParaRPr lang="en-US" sz="1750" dirty="0"/>
          </a:p>
        </p:txBody>
      </p:sp>
      <p:sp>
        <p:nvSpPr>
          <p:cNvPr id="4" name="Text 2"/>
          <p:cNvSpPr/>
          <p:nvPr/>
        </p:nvSpPr>
        <p:spPr>
          <a:xfrm>
            <a:off x="793790" y="3089196"/>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B0A9BC"/>
                </a:solidFill>
                <a:latin typeface="Open Sans" pitchFamily="34" charset="0"/>
                <a:ea typeface="Open Sans" pitchFamily="34" charset="-122"/>
                <a:cs typeface="Open Sans" pitchFamily="34" charset="-120"/>
              </a:rPr>
              <a:t>Good models strike a balance between simplicity and completeness, providing enough detail to identify threats without becoming overly complex. Consistency across diagrams ensures that all team members have a shared understanding of the system.</a:t>
            </a:r>
            <a:endParaRPr lang="en-US" sz="1750" dirty="0"/>
          </a:p>
        </p:txBody>
      </p:sp>
      <p:pic>
        <p:nvPicPr>
          <p:cNvPr id="5" name="Image 0" descr="preencoded.png">    </p:cNvPr>
          <p:cNvPicPr>
            <a:picLocks noChangeAspect="1"/>
          </p:cNvPicPr>
          <p:nvPr/>
        </p:nvPicPr>
        <p:blipFill>
          <a:blip r:embed="rId1"/>
          <a:stretch>
            <a:fillRect/>
          </a:stretch>
        </p:blipFill>
        <p:spPr>
          <a:xfrm>
            <a:off x="793790" y="4472702"/>
            <a:ext cx="680442" cy="680442"/>
          </a:xfrm>
          <a:prstGeom prst="rect">
            <a:avLst/>
          </a:prstGeom>
        </p:spPr>
      </p:pic>
      <p:sp>
        <p:nvSpPr>
          <p:cNvPr id="6" name="Text 3"/>
          <p:cNvSpPr/>
          <p:nvPr/>
        </p:nvSpPr>
        <p:spPr>
          <a:xfrm>
            <a:off x="1701046" y="4624388"/>
            <a:ext cx="3251359" cy="708660"/>
          </a:xfrm>
          <a:prstGeom prst="rect">
            <a:avLst/>
          </a:prstGeom>
          <a:noFill/>
          <a:ln/>
        </p:spPr>
        <p:txBody>
          <a:bodyPr wrap="square" lIns="0" tIns="0" rIns="0" bIns="0" rtlCol="0" anchor="t"/>
          <a:lstStyle/>
          <a:p>
            <a:pPr algn="l" indent="0" marL="0">
              <a:lnSpc>
                <a:spcPts val="2750"/>
              </a:lnSpc>
              <a:buNone/>
            </a:pPr>
            <a:r>
              <a:rPr lang="en-US" sz="2200" b="1" dirty="0">
                <a:solidFill>
                  <a:srgbClr val="B0A9BC"/>
                </a:solidFill>
                <a:latin typeface="Open Sans Bold" pitchFamily="34" charset="0"/>
                <a:ea typeface="Open Sans Bold" pitchFamily="34" charset="-122"/>
                <a:cs typeface="Open Sans Bold" pitchFamily="34" charset="-120"/>
              </a:rPr>
              <a:t>Data Flow Diagrams (DFDs)</a:t>
            </a:r>
            <a:endParaRPr lang="en-US" sz="2200" dirty="0"/>
          </a:p>
        </p:txBody>
      </p:sp>
      <p:sp>
        <p:nvSpPr>
          <p:cNvPr id="7" name="Text 4"/>
          <p:cNvSpPr/>
          <p:nvPr/>
        </p:nvSpPr>
        <p:spPr>
          <a:xfrm>
            <a:off x="1701046" y="5469136"/>
            <a:ext cx="3251359" cy="1814513"/>
          </a:xfrm>
          <a:prstGeom prst="rect">
            <a:avLst/>
          </a:prstGeom>
          <a:noFill/>
          <a:ln/>
        </p:spPr>
        <p:txBody>
          <a:bodyPr wrap="square" lIns="0" tIns="0" rIns="0" bIns="0" rtlCol="0" anchor="t"/>
          <a:lstStyle/>
          <a:p>
            <a:pPr algn="l" indent="0" marL="0">
              <a:lnSpc>
                <a:spcPts val="2850"/>
              </a:lnSpc>
              <a:buNone/>
            </a:pPr>
            <a:r>
              <a:rPr lang="en-US" sz="1750" dirty="0">
                <a:solidFill>
                  <a:srgbClr val="B0A9BC"/>
                </a:solidFill>
                <a:latin typeface="Open Sans" pitchFamily="34" charset="0"/>
                <a:ea typeface="Open Sans" pitchFamily="34" charset="-122"/>
                <a:cs typeface="Open Sans" pitchFamily="34" charset="-120"/>
              </a:rPr>
              <a:t>Visualize how data moves through a system, showing processes, data stores, external entities, and trust boundaries.</a:t>
            </a:r>
            <a:endParaRPr lang="en-US" sz="1750" dirty="0"/>
          </a:p>
        </p:txBody>
      </p:sp>
      <p:pic>
        <p:nvPicPr>
          <p:cNvPr id="8" name="Image 1" descr="preencoded.png">    </p:cNvPr>
          <p:cNvPicPr>
            <a:picLocks noChangeAspect="1"/>
          </p:cNvPicPr>
          <p:nvPr/>
        </p:nvPicPr>
        <p:blipFill>
          <a:blip r:embed="rId2"/>
          <a:stretch>
            <a:fillRect/>
          </a:stretch>
        </p:blipFill>
        <p:spPr>
          <a:xfrm>
            <a:off x="5235893" y="4472702"/>
            <a:ext cx="680442" cy="680442"/>
          </a:xfrm>
          <a:prstGeom prst="rect">
            <a:avLst/>
          </a:prstGeom>
        </p:spPr>
      </p:pic>
      <p:sp>
        <p:nvSpPr>
          <p:cNvPr id="9" name="Text 5"/>
          <p:cNvSpPr/>
          <p:nvPr/>
        </p:nvSpPr>
        <p:spPr>
          <a:xfrm>
            <a:off x="6143149" y="462438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B0A9BC"/>
                </a:solidFill>
                <a:latin typeface="Open Sans Bold" pitchFamily="34" charset="0"/>
                <a:ea typeface="Open Sans Bold" pitchFamily="34" charset="-122"/>
                <a:cs typeface="Open Sans Bold" pitchFamily="34" charset="-120"/>
              </a:rPr>
              <a:t>Sequence Diagrams</a:t>
            </a:r>
            <a:endParaRPr lang="en-US" sz="2200" dirty="0"/>
          </a:p>
        </p:txBody>
      </p:sp>
      <p:sp>
        <p:nvSpPr>
          <p:cNvPr id="10" name="Text 6"/>
          <p:cNvSpPr/>
          <p:nvPr/>
        </p:nvSpPr>
        <p:spPr>
          <a:xfrm>
            <a:off x="6143149" y="5114806"/>
            <a:ext cx="3251359" cy="1814513"/>
          </a:xfrm>
          <a:prstGeom prst="rect">
            <a:avLst/>
          </a:prstGeom>
          <a:noFill/>
          <a:ln/>
        </p:spPr>
        <p:txBody>
          <a:bodyPr wrap="square" lIns="0" tIns="0" rIns="0" bIns="0" rtlCol="0" anchor="t"/>
          <a:lstStyle/>
          <a:p>
            <a:pPr algn="l" indent="0" marL="0">
              <a:lnSpc>
                <a:spcPts val="2850"/>
              </a:lnSpc>
              <a:buNone/>
            </a:pPr>
            <a:r>
              <a:rPr lang="en-US" sz="1750" dirty="0">
                <a:solidFill>
                  <a:srgbClr val="B0A9BC"/>
                </a:solidFill>
                <a:latin typeface="Open Sans" pitchFamily="34" charset="0"/>
                <a:ea typeface="Open Sans" pitchFamily="34" charset="-122"/>
                <a:cs typeface="Open Sans" pitchFamily="34" charset="-120"/>
              </a:rPr>
              <a:t>Illustrate the order of interactions between components, helping identify timing and authentication issues.</a:t>
            </a:r>
            <a:endParaRPr lang="en-US" sz="1750" dirty="0"/>
          </a:p>
        </p:txBody>
      </p:sp>
      <p:pic>
        <p:nvPicPr>
          <p:cNvPr id="11" name="Image 2" descr="preencoded.png">    </p:cNvPr>
          <p:cNvPicPr>
            <a:picLocks noChangeAspect="1"/>
          </p:cNvPicPr>
          <p:nvPr/>
        </p:nvPicPr>
        <p:blipFill>
          <a:blip r:embed="rId3"/>
          <a:stretch>
            <a:fillRect/>
          </a:stretch>
        </p:blipFill>
        <p:spPr>
          <a:xfrm>
            <a:off x="9677995" y="4472702"/>
            <a:ext cx="680442" cy="680442"/>
          </a:xfrm>
          <a:prstGeom prst="rect">
            <a:avLst/>
          </a:prstGeom>
        </p:spPr>
      </p:pic>
      <p:sp>
        <p:nvSpPr>
          <p:cNvPr id="12" name="Text 7"/>
          <p:cNvSpPr/>
          <p:nvPr/>
        </p:nvSpPr>
        <p:spPr>
          <a:xfrm>
            <a:off x="10585252" y="462438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B0A9BC"/>
                </a:solidFill>
                <a:latin typeface="Open Sans Bold" pitchFamily="34" charset="0"/>
                <a:ea typeface="Open Sans Bold" pitchFamily="34" charset="-122"/>
                <a:cs typeface="Open Sans Bold" pitchFamily="34" charset="-120"/>
              </a:rPr>
              <a:t>Attack Trees</a:t>
            </a:r>
            <a:endParaRPr lang="en-US" sz="2200" dirty="0"/>
          </a:p>
        </p:txBody>
      </p:sp>
      <p:sp>
        <p:nvSpPr>
          <p:cNvPr id="13" name="Text 8"/>
          <p:cNvSpPr/>
          <p:nvPr/>
        </p:nvSpPr>
        <p:spPr>
          <a:xfrm>
            <a:off x="10585252" y="5114806"/>
            <a:ext cx="3251359" cy="1451610"/>
          </a:xfrm>
          <a:prstGeom prst="rect">
            <a:avLst/>
          </a:prstGeom>
          <a:noFill/>
          <a:ln/>
        </p:spPr>
        <p:txBody>
          <a:bodyPr wrap="square" lIns="0" tIns="0" rIns="0" bIns="0" rtlCol="0" anchor="t"/>
          <a:lstStyle/>
          <a:p>
            <a:pPr algn="l" indent="0" marL="0">
              <a:lnSpc>
                <a:spcPts val="2850"/>
              </a:lnSpc>
              <a:buNone/>
            </a:pPr>
            <a:r>
              <a:rPr lang="en-US" sz="1750" dirty="0">
                <a:solidFill>
                  <a:srgbClr val="B0A9BC"/>
                </a:solidFill>
                <a:latin typeface="Open Sans" pitchFamily="34" charset="0"/>
                <a:ea typeface="Open Sans" pitchFamily="34" charset="-122"/>
                <a:cs typeface="Open Sans" pitchFamily="34" charset="-120"/>
              </a:rPr>
              <a:t>Represent hierarchical attack paths, with the goal at the root and different attack methods as branches.</a:t>
            </a:r>
            <a:endParaRPr lang="en-US" sz="1750" dirty="0"/>
          </a:p>
        </p:txBody>
      </p:sp>
      <p:pic>
        <p:nvPicPr>
          <p:cNvPr id="14" name="Image 3" descr="preencoded.png">    </p:cNvPr>
          <p:cNvPicPr>
            <a:picLocks noChangeAspect="1"/>
          </p:cNvPicPr>
          <p:nvPr/>
        </p:nvPicPr>
        <p:blipFill>
          <a:blip r:embed="rId4"/>
          <a:stretch>
            <a:fillRect/>
          </a:stretch>
        </p:blipFill>
        <p:spPr>
          <a:xfrm>
            <a:off x="13959840" y="228600"/>
            <a:ext cx="441960" cy="59436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686395"/>
            <a:ext cx="8080891" cy="637937"/>
          </a:xfrm>
          <a:prstGeom prst="rect">
            <a:avLst/>
          </a:prstGeom>
          <a:noFill/>
          <a:ln/>
        </p:spPr>
        <p:txBody>
          <a:bodyPr wrap="none" lIns="0" tIns="0" rIns="0" bIns="0" rtlCol="0" anchor="t"/>
          <a:lstStyle/>
          <a:p>
            <a:pPr algn="l" indent="0" marL="0">
              <a:lnSpc>
                <a:spcPts val="5000"/>
              </a:lnSpc>
              <a:buNone/>
            </a:pPr>
            <a:r>
              <a:rPr lang="en-US" sz="4000" b="1" dirty="0">
                <a:solidFill>
                  <a:srgbClr val="968CA6"/>
                </a:solidFill>
                <a:latin typeface="Open Sans Bold" pitchFamily="34" charset="0"/>
                <a:ea typeface="Open Sans Bold" pitchFamily="34" charset="-122"/>
                <a:cs typeface="Open Sans Bold" pitchFamily="34" charset="-120"/>
              </a:rPr>
              <a:t>Threat Modeling Methodologies</a:t>
            </a:r>
            <a:endParaRPr lang="en-US" sz="4000" dirty="0"/>
          </a:p>
        </p:txBody>
      </p:sp>
      <p:sp>
        <p:nvSpPr>
          <p:cNvPr id="3" name="Text 1"/>
          <p:cNvSpPr/>
          <p:nvPr/>
        </p:nvSpPr>
        <p:spPr>
          <a:xfrm>
            <a:off x="793790" y="1732598"/>
            <a:ext cx="13042821" cy="653415"/>
          </a:xfrm>
          <a:prstGeom prst="rect">
            <a:avLst/>
          </a:prstGeom>
          <a:noFill/>
          <a:ln/>
        </p:spPr>
        <p:txBody>
          <a:bodyPr wrap="square" lIns="0" tIns="0" rIns="0" bIns="0" rtlCol="0" anchor="t"/>
          <a:lstStyle/>
          <a:p>
            <a:pPr algn="l" indent="0" marL="0">
              <a:lnSpc>
                <a:spcPts val="2550"/>
              </a:lnSpc>
              <a:buNone/>
            </a:pPr>
            <a:r>
              <a:rPr lang="en-US" sz="1600" dirty="0">
                <a:solidFill>
                  <a:srgbClr val="B0A9BC"/>
                </a:solidFill>
                <a:latin typeface="Open Sans" pitchFamily="34" charset="0"/>
                <a:ea typeface="Open Sans" pitchFamily="34" charset="-122"/>
                <a:cs typeface="Open Sans" pitchFamily="34" charset="-120"/>
              </a:rPr>
              <a:t>Organizations can choose from several established threat modeling methodologies, each with its own strengths and focus areas. The right methodology depends on your team's expertise, the system being analyzed, and your specific security goals.</a:t>
            </a:r>
            <a:endParaRPr lang="en-US" sz="1600" dirty="0"/>
          </a:p>
        </p:txBody>
      </p:sp>
      <p:sp>
        <p:nvSpPr>
          <p:cNvPr id="4" name="Text 2"/>
          <p:cNvSpPr/>
          <p:nvPr/>
        </p:nvSpPr>
        <p:spPr>
          <a:xfrm>
            <a:off x="793790" y="2615565"/>
            <a:ext cx="13042821" cy="653415"/>
          </a:xfrm>
          <a:prstGeom prst="rect">
            <a:avLst/>
          </a:prstGeom>
          <a:noFill/>
          <a:ln/>
        </p:spPr>
        <p:txBody>
          <a:bodyPr wrap="square" lIns="0" tIns="0" rIns="0" bIns="0" rtlCol="0" anchor="t"/>
          <a:lstStyle/>
          <a:p>
            <a:pPr algn="l" indent="0" marL="0">
              <a:lnSpc>
                <a:spcPts val="2550"/>
              </a:lnSpc>
              <a:buNone/>
            </a:pPr>
            <a:r>
              <a:rPr lang="en-US" sz="1600" dirty="0">
                <a:solidFill>
                  <a:srgbClr val="B0A9BC"/>
                </a:solidFill>
                <a:latin typeface="Open Sans" pitchFamily="34" charset="0"/>
                <a:ea typeface="Open Sans" pitchFamily="34" charset="-122"/>
                <a:cs typeface="Open Sans" pitchFamily="34" charset="-120"/>
              </a:rPr>
              <a:t>While STRIDE is perhaps the most widely used approach, other methodologies like DREAD, PASTA, LINDDUN, TRIKE, OCTAVE, and VAST offer alternative frameworks that may better suit particular use cases or organizational needs.</a:t>
            </a:r>
            <a:endParaRPr lang="en-US" sz="1600" dirty="0"/>
          </a:p>
        </p:txBody>
      </p:sp>
      <p:sp>
        <p:nvSpPr>
          <p:cNvPr id="5" name="Shape 3"/>
          <p:cNvSpPr/>
          <p:nvPr/>
        </p:nvSpPr>
        <p:spPr>
          <a:xfrm>
            <a:off x="793790" y="3498533"/>
            <a:ext cx="459224" cy="459224"/>
          </a:xfrm>
          <a:prstGeom prst="roundRect">
            <a:avLst>
              <a:gd name="adj" fmla="val 40009"/>
            </a:avLst>
          </a:prstGeom>
          <a:solidFill>
            <a:srgbClr val="2C4253"/>
          </a:solidFill>
          <a:ln w="7620">
            <a:solidFill>
              <a:srgbClr val="455B6C"/>
            </a:solidFill>
            <a:prstDash val="solid"/>
          </a:ln>
        </p:spPr>
      </p:sp>
      <p:pic>
        <p:nvPicPr>
          <p:cNvPr id="6" name="Image 0" descr="preencoded.png">    </p:cNvPr>
          <p:cNvPicPr>
            <a:picLocks noChangeAspect="1"/>
          </p:cNvPicPr>
          <p:nvPr/>
        </p:nvPicPr>
        <p:blipFill>
          <a:blip r:embed="rId1"/>
          <a:stretch>
            <a:fillRect/>
          </a:stretch>
        </p:blipFill>
        <p:spPr>
          <a:xfrm>
            <a:off x="870287" y="3536752"/>
            <a:ext cx="306110" cy="382667"/>
          </a:xfrm>
          <a:prstGeom prst="rect">
            <a:avLst/>
          </a:prstGeom>
        </p:spPr>
      </p:pic>
      <p:sp>
        <p:nvSpPr>
          <p:cNvPr id="7" name="Text 4"/>
          <p:cNvSpPr/>
          <p:nvPr/>
        </p:nvSpPr>
        <p:spPr>
          <a:xfrm>
            <a:off x="1457087" y="3568660"/>
            <a:ext cx="2551748" cy="318849"/>
          </a:xfrm>
          <a:prstGeom prst="rect">
            <a:avLst/>
          </a:prstGeom>
          <a:noFill/>
          <a:ln/>
        </p:spPr>
        <p:txBody>
          <a:bodyPr wrap="none" lIns="0" tIns="0" rIns="0" bIns="0" rtlCol="0" anchor="t"/>
          <a:lstStyle/>
          <a:p>
            <a:pPr algn="l" indent="0" marL="0">
              <a:lnSpc>
                <a:spcPts val="2500"/>
              </a:lnSpc>
              <a:buNone/>
            </a:pPr>
            <a:r>
              <a:rPr lang="en-US" sz="2000" b="1" dirty="0">
                <a:solidFill>
                  <a:srgbClr val="B0A9BC"/>
                </a:solidFill>
                <a:latin typeface="Open Sans Bold" pitchFamily="34" charset="0"/>
                <a:ea typeface="Open Sans Bold" pitchFamily="34" charset="-122"/>
                <a:cs typeface="Open Sans Bold" pitchFamily="34" charset="-120"/>
              </a:rPr>
              <a:t>STRIDE</a:t>
            </a:r>
            <a:endParaRPr lang="en-US" sz="2000" dirty="0"/>
          </a:p>
        </p:txBody>
      </p:sp>
      <p:sp>
        <p:nvSpPr>
          <p:cNvPr id="8" name="Text 5"/>
          <p:cNvSpPr/>
          <p:nvPr/>
        </p:nvSpPr>
        <p:spPr>
          <a:xfrm>
            <a:off x="1457087" y="4009906"/>
            <a:ext cx="5730597" cy="1306830"/>
          </a:xfrm>
          <a:prstGeom prst="rect">
            <a:avLst/>
          </a:prstGeom>
          <a:noFill/>
          <a:ln/>
        </p:spPr>
        <p:txBody>
          <a:bodyPr wrap="square" lIns="0" tIns="0" rIns="0" bIns="0" rtlCol="0" anchor="t"/>
          <a:lstStyle/>
          <a:p>
            <a:pPr algn="l" indent="0" marL="0">
              <a:lnSpc>
                <a:spcPts val="2550"/>
              </a:lnSpc>
              <a:buNone/>
            </a:pPr>
            <a:r>
              <a:rPr lang="en-US" sz="1600" dirty="0">
                <a:solidFill>
                  <a:srgbClr val="B0A9BC"/>
                </a:solidFill>
                <a:latin typeface="Open Sans" pitchFamily="34" charset="0"/>
                <a:ea typeface="Open Sans" pitchFamily="34" charset="-122"/>
                <a:cs typeface="Open Sans" pitchFamily="34" charset="-120"/>
              </a:rPr>
              <a:t>Microsoft's mnemonic-based method categorizing threats into six types: Spoofing, Tampering, Repudiation, Information Disclosure, Denial of Service, and Elevation of Privilege.</a:t>
            </a:r>
            <a:endParaRPr lang="en-US" sz="1600" dirty="0"/>
          </a:p>
        </p:txBody>
      </p:sp>
      <p:sp>
        <p:nvSpPr>
          <p:cNvPr id="9" name="Shape 6"/>
          <p:cNvSpPr/>
          <p:nvPr/>
        </p:nvSpPr>
        <p:spPr>
          <a:xfrm>
            <a:off x="7442835" y="3498533"/>
            <a:ext cx="459224" cy="459224"/>
          </a:xfrm>
          <a:prstGeom prst="roundRect">
            <a:avLst>
              <a:gd name="adj" fmla="val 40009"/>
            </a:avLst>
          </a:prstGeom>
          <a:solidFill>
            <a:srgbClr val="2C4253"/>
          </a:solidFill>
          <a:ln w="7620">
            <a:solidFill>
              <a:srgbClr val="455B6C"/>
            </a:solidFill>
            <a:prstDash val="solid"/>
          </a:ln>
        </p:spPr>
      </p:sp>
      <p:pic>
        <p:nvPicPr>
          <p:cNvPr id="10" name="Image 1" descr="preencoded.png">    </p:cNvPr>
          <p:cNvPicPr>
            <a:picLocks noChangeAspect="1"/>
          </p:cNvPicPr>
          <p:nvPr/>
        </p:nvPicPr>
        <p:blipFill>
          <a:blip r:embed="rId2"/>
          <a:stretch>
            <a:fillRect/>
          </a:stretch>
        </p:blipFill>
        <p:spPr>
          <a:xfrm>
            <a:off x="7519333" y="3536752"/>
            <a:ext cx="306110" cy="382667"/>
          </a:xfrm>
          <a:prstGeom prst="rect">
            <a:avLst/>
          </a:prstGeom>
        </p:spPr>
      </p:pic>
      <p:sp>
        <p:nvSpPr>
          <p:cNvPr id="11" name="Text 7"/>
          <p:cNvSpPr/>
          <p:nvPr/>
        </p:nvSpPr>
        <p:spPr>
          <a:xfrm>
            <a:off x="8106132" y="3568660"/>
            <a:ext cx="2551748" cy="318849"/>
          </a:xfrm>
          <a:prstGeom prst="rect">
            <a:avLst/>
          </a:prstGeom>
          <a:noFill/>
          <a:ln/>
        </p:spPr>
        <p:txBody>
          <a:bodyPr wrap="none" lIns="0" tIns="0" rIns="0" bIns="0" rtlCol="0" anchor="t"/>
          <a:lstStyle/>
          <a:p>
            <a:pPr algn="l" indent="0" marL="0">
              <a:lnSpc>
                <a:spcPts val="2500"/>
              </a:lnSpc>
              <a:buNone/>
            </a:pPr>
            <a:r>
              <a:rPr lang="en-US" sz="2000" b="1" dirty="0">
                <a:solidFill>
                  <a:srgbClr val="B0A9BC"/>
                </a:solidFill>
                <a:latin typeface="Open Sans Bold" pitchFamily="34" charset="0"/>
                <a:ea typeface="Open Sans Bold" pitchFamily="34" charset="-122"/>
                <a:cs typeface="Open Sans Bold" pitchFamily="34" charset="-120"/>
              </a:rPr>
              <a:t>DREAD</a:t>
            </a:r>
            <a:endParaRPr lang="en-US" sz="2000" dirty="0"/>
          </a:p>
        </p:txBody>
      </p:sp>
      <p:sp>
        <p:nvSpPr>
          <p:cNvPr id="12" name="Text 8"/>
          <p:cNvSpPr/>
          <p:nvPr/>
        </p:nvSpPr>
        <p:spPr>
          <a:xfrm>
            <a:off x="8106132" y="4009906"/>
            <a:ext cx="5730597" cy="980123"/>
          </a:xfrm>
          <a:prstGeom prst="rect">
            <a:avLst/>
          </a:prstGeom>
          <a:noFill/>
          <a:ln/>
        </p:spPr>
        <p:txBody>
          <a:bodyPr wrap="square" lIns="0" tIns="0" rIns="0" bIns="0" rtlCol="0" anchor="t"/>
          <a:lstStyle/>
          <a:p>
            <a:pPr algn="l" indent="0" marL="0">
              <a:lnSpc>
                <a:spcPts val="2550"/>
              </a:lnSpc>
              <a:buNone/>
            </a:pPr>
            <a:r>
              <a:rPr lang="en-US" sz="1600" dirty="0">
                <a:solidFill>
                  <a:srgbClr val="B0A9BC"/>
                </a:solidFill>
                <a:latin typeface="Open Sans" pitchFamily="34" charset="0"/>
                <a:ea typeface="Open Sans" pitchFamily="34" charset="-122"/>
                <a:cs typeface="Open Sans" pitchFamily="34" charset="-120"/>
              </a:rPr>
              <a:t>Risk scoring approach evaluating threats across five impact dimensions: Damage, Reproducibility, Exploitability, Affected users, and Discoverability.</a:t>
            </a:r>
            <a:endParaRPr lang="en-US" sz="1600" dirty="0"/>
          </a:p>
        </p:txBody>
      </p:sp>
      <p:sp>
        <p:nvSpPr>
          <p:cNvPr id="13" name="Shape 9"/>
          <p:cNvSpPr/>
          <p:nvPr/>
        </p:nvSpPr>
        <p:spPr>
          <a:xfrm>
            <a:off x="793790" y="5725001"/>
            <a:ext cx="459224" cy="459224"/>
          </a:xfrm>
          <a:prstGeom prst="roundRect">
            <a:avLst>
              <a:gd name="adj" fmla="val 40009"/>
            </a:avLst>
          </a:prstGeom>
          <a:solidFill>
            <a:srgbClr val="2C4253"/>
          </a:solidFill>
          <a:ln w="7620">
            <a:solidFill>
              <a:srgbClr val="455B6C"/>
            </a:solidFill>
            <a:prstDash val="solid"/>
          </a:ln>
        </p:spPr>
      </p:sp>
      <p:pic>
        <p:nvPicPr>
          <p:cNvPr id="14" name="Image 2" descr="preencoded.png">    </p:cNvPr>
          <p:cNvPicPr>
            <a:picLocks noChangeAspect="1"/>
          </p:cNvPicPr>
          <p:nvPr/>
        </p:nvPicPr>
        <p:blipFill>
          <a:blip r:embed="rId3"/>
          <a:stretch>
            <a:fillRect/>
          </a:stretch>
        </p:blipFill>
        <p:spPr>
          <a:xfrm>
            <a:off x="870287" y="5763220"/>
            <a:ext cx="306110" cy="382667"/>
          </a:xfrm>
          <a:prstGeom prst="rect">
            <a:avLst/>
          </a:prstGeom>
        </p:spPr>
      </p:pic>
      <p:sp>
        <p:nvSpPr>
          <p:cNvPr id="15" name="Text 10"/>
          <p:cNvSpPr/>
          <p:nvPr/>
        </p:nvSpPr>
        <p:spPr>
          <a:xfrm>
            <a:off x="1457087" y="5795129"/>
            <a:ext cx="2551748" cy="318849"/>
          </a:xfrm>
          <a:prstGeom prst="rect">
            <a:avLst/>
          </a:prstGeom>
          <a:noFill/>
          <a:ln/>
        </p:spPr>
        <p:txBody>
          <a:bodyPr wrap="none" lIns="0" tIns="0" rIns="0" bIns="0" rtlCol="0" anchor="t"/>
          <a:lstStyle/>
          <a:p>
            <a:pPr algn="l" indent="0" marL="0">
              <a:lnSpc>
                <a:spcPts val="2500"/>
              </a:lnSpc>
              <a:buNone/>
            </a:pPr>
            <a:r>
              <a:rPr lang="en-US" sz="2000" b="1" dirty="0">
                <a:solidFill>
                  <a:srgbClr val="B0A9BC"/>
                </a:solidFill>
                <a:latin typeface="Open Sans Bold" pitchFamily="34" charset="0"/>
                <a:ea typeface="Open Sans Bold" pitchFamily="34" charset="-122"/>
                <a:cs typeface="Open Sans Bold" pitchFamily="34" charset="-120"/>
              </a:rPr>
              <a:t>PASTA</a:t>
            </a:r>
            <a:endParaRPr lang="en-US" sz="2000" dirty="0"/>
          </a:p>
        </p:txBody>
      </p:sp>
      <p:sp>
        <p:nvSpPr>
          <p:cNvPr id="16" name="Text 11"/>
          <p:cNvSpPr/>
          <p:nvPr/>
        </p:nvSpPr>
        <p:spPr>
          <a:xfrm>
            <a:off x="1457087" y="6236375"/>
            <a:ext cx="5730597" cy="980123"/>
          </a:xfrm>
          <a:prstGeom prst="rect">
            <a:avLst/>
          </a:prstGeom>
          <a:noFill/>
          <a:ln/>
        </p:spPr>
        <p:txBody>
          <a:bodyPr wrap="square" lIns="0" tIns="0" rIns="0" bIns="0" rtlCol="0" anchor="t"/>
          <a:lstStyle/>
          <a:p>
            <a:pPr algn="l" indent="0" marL="0">
              <a:lnSpc>
                <a:spcPts val="2550"/>
              </a:lnSpc>
              <a:buNone/>
            </a:pPr>
            <a:r>
              <a:rPr lang="en-US" sz="1600" dirty="0">
                <a:solidFill>
                  <a:srgbClr val="B0A9BC"/>
                </a:solidFill>
                <a:latin typeface="Open Sans" pitchFamily="34" charset="0"/>
                <a:ea typeface="Open Sans" pitchFamily="34" charset="-122"/>
                <a:cs typeface="Open Sans" pitchFamily="34" charset="-120"/>
              </a:rPr>
              <a:t>Process for Attack Simulation and Threat Analysis, a risk-centric methodology with seven stages from defining objectives to residual risk analysis.</a:t>
            </a:r>
            <a:endParaRPr lang="en-US" sz="1600" dirty="0"/>
          </a:p>
        </p:txBody>
      </p:sp>
      <p:sp>
        <p:nvSpPr>
          <p:cNvPr id="17" name="Shape 12"/>
          <p:cNvSpPr/>
          <p:nvPr/>
        </p:nvSpPr>
        <p:spPr>
          <a:xfrm>
            <a:off x="7442835" y="5725001"/>
            <a:ext cx="459224" cy="459224"/>
          </a:xfrm>
          <a:prstGeom prst="roundRect">
            <a:avLst>
              <a:gd name="adj" fmla="val 40009"/>
            </a:avLst>
          </a:prstGeom>
          <a:solidFill>
            <a:srgbClr val="2C4253"/>
          </a:solidFill>
          <a:ln w="7620">
            <a:solidFill>
              <a:srgbClr val="455B6C"/>
            </a:solidFill>
            <a:prstDash val="solid"/>
          </a:ln>
        </p:spPr>
      </p:sp>
      <p:pic>
        <p:nvPicPr>
          <p:cNvPr id="18" name="Image 3" descr="preencoded.png">    </p:cNvPr>
          <p:cNvPicPr>
            <a:picLocks noChangeAspect="1"/>
          </p:cNvPicPr>
          <p:nvPr/>
        </p:nvPicPr>
        <p:blipFill>
          <a:blip r:embed="rId4"/>
          <a:stretch>
            <a:fillRect/>
          </a:stretch>
        </p:blipFill>
        <p:spPr>
          <a:xfrm>
            <a:off x="7519333" y="5763220"/>
            <a:ext cx="306110" cy="382667"/>
          </a:xfrm>
          <a:prstGeom prst="rect">
            <a:avLst/>
          </a:prstGeom>
        </p:spPr>
      </p:pic>
      <p:sp>
        <p:nvSpPr>
          <p:cNvPr id="19" name="Text 13"/>
          <p:cNvSpPr/>
          <p:nvPr/>
        </p:nvSpPr>
        <p:spPr>
          <a:xfrm>
            <a:off x="8106132" y="5795129"/>
            <a:ext cx="2551748" cy="318849"/>
          </a:xfrm>
          <a:prstGeom prst="rect">
            <a:avLst/>
          </a:prstGeom>
          <a:noFill/>
          <a:ln/>
        </p:spPr>
        <p:txBody>
          <a:bodyPr wrap="none" lIns="0" tIns="0" rIns="0" bIns="0" rtlCol="0" anchor="t"/>
          <a:lstStyle/>
          <a:p>
            <a:pPr algn="l" indent="0" marL="0">
              <a:lnSpc>
                <a:spcPts val="2500"/>
              </a:lnSpc>
              <a:buNone/>
            </a:pPr>
            <a:r>
              <a:rPr lang="en-US" sz="2000" b="1" dirty="0">
                <a:solidFill>
                  <a:srgbClr val="B0A9BC"/>
                </a:solidFill>
                <a:latin typeface="Open Sans Bold" pitchFamily="34" charset="0"/>
                <a:ea typeface="Open Sans Bold" pitchFamily="34" charset="-122"/>
                <a:cs typeface="Open Sans Bold" pitchFamily="34" charset="-120"/>
              </a:rPr>
              <a:t>LINDDUN</a:t>
            </a:r>
            <a:endParaRPr lang="en-US" sz="2000" dirty="0"/>
          </a:p>
        </p:txBody>
      </p:sp>
      <p:sp>
        <p:nvSpPr>
          <p:cNvPr id="20" name="Text 14"/>
          <p:cNvSpPr/>
          <p:nvPr/>
        </p:nvSpPr>
        <p:spPr>
          <a:xfrm>
            <a:off x="8106132" y="6236375"/>
            <a:ext cx="5730597" cy="1306830"/>
          </a:xfrm>
          <a:prstGeom prst="rect">
            <a:avLst/>
          </a:prstGeom>
          <a:noFill/>
          <a:ln/>
        </p:spPr>
        <p:txBody>
          <a:bodyPr wrap="square" lIns="0" tIns="0" rIns="0" bIns="0" rtlCol="0" anchor="t"/>
          <a:lstStyle/>
          <a:p>
            <a:pPr algn="l" indent="0" marL="0">
              <a:lnSpc>
                <a:spcPts val="2550"/>
              </a:lnSpc>
              <a:buNone/>
            </a:pPr>
            <a:r>
              <a:rPr lang="en-US" sz="1600" dirty="0">
                <a:solidFill>
                  <a:srgbClr val="B0A9BC"/>
                </a:solidFill>
                <a:latin typeface="Open Sans" pitchFamily="34" charset="0"/>
                <a:ea typeface="Open Sans" pitchFamily="34" charset="-122"/>
                <a:cs typeface="Open Sans" pitchFamily="34" charset="-120"/>
              </a:rPr>
              <a:t>Privacy-focused threat modeling framework addressing Linkability, Identifiability, Non-repudiation, Detectability, Disclosure of information, Unawareness, and Non-compliance.</a:t>
            </a:r>
            <a:endParaRPr lang="en-US" sz="1600" dirty="0"/>
          </a:p>
        </p:txBody>
      </p:sp>
      <p:pic>
        <p:nvPicPr>
          <p:cNvPr id="21" name="Image 4" descr="preencoded.png">    </p:cNvPr>
          <p:cNvPicPr>
            <a:picLocks noChangeAspect="1"/>
          </p:cNvPicPr>
          <p:nvPr/>
        </p:nvPicPr>
        <p:blipFill>
          <a:blip r:embed="rId5"/>
          <a:stretch>
            <a:fillRect/>
          </a:stretch>
        </p:blipFill>
        <p:spPr>
          <a:xfrm>
            <a:off x="13959840" y="228600"/>
            <a:ext cx="441960" cy="59436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6035040" cy="8229600"/>
          </a:xfrm>
          <a:prstGeom prst="rect">
            <a:avLst/>
          </a:prstGeom>
        </p:spPr>
      </p:pic>
      <p:sp>
        <p:nvSpPr>
          <p:cNvPr id="3" name="Text 0"/>
          <p:cNvSpPr/>
          <p:nvPr/>
        </p:nvSpPr>
        <p:spPr>
          <a:xfrm>
            <a:off x="6280190" y="781645"/>
            <a:ext cx="4536519" cy="566976"/>
          </a:xfrm>
          <a:prstGeom prst="rect">
            <a:avLst/>
          </a:prstGeom>
          <a:noFill/>
          <a:ln/>
        </p:spPr>
        <p:txBody>
          <a:bodyPr wrap="none" lIns="0" tIns="0" rIns="0" bIns="0" rtlCol="0" anchor="t"/>
          <a:lstStyle/>
          <a:p>
            <a:pPr algn="l" indent="0" marL="0">
              <a:lnSpc>
                <a:spcPts val="4450"/>
              </a:lnSpc>
              <a:buNone/>
            </a:pPr>
            <a:r>
              <a:rPr lang="en-US" sz="3550" b="1" dirty="0">
                <a:solidFill>
                  <a:srgbClr val="968CA6"/>
                </a:solidFill>
                <a:latin typeface="Open Sans Bold" pitchFamily="34" charset="0"/>
                <a:ea typeface="Open Sans Bold" pitchFamily="34" charset="-122"/>
                <a:cs typeface="Open Sans Bold" pitchFamily="34" charset="-120"/>
              </a:rPr>
              <a:t>Deep Dive: STRIDE</a:t>
            </a:r>
            <a:endParaRPr lang="en-US" sz="3550" dirty="0"/>
          </a:p>
        </p:txBody>
      </p:sp>
      <p:sp>
        <p:nvSpPr>
          <p:cNvPr id="4" name="Text 1"/>
          <p:cNvSpPr/>
          <p:nvPr/>
        </p:nvSpPr>
        <p:spPr>
          <a:xfrm>
            <a:off x="6280190" y="1620798"/>
            <a:ext cx="7556421" cy="870823"/>
          </a:xfrm>
          <a:prstGeom prst="rect">
            <a:avLst/>
          </a:prstGeom>
          <a:noFill/>
          <a:ln/>
        </p:spPr>
        <p:txBody>
          <a:bodyPr wrap="square" lIns="0" tIns="0" rIns="0" bIns="0" rtlCol="0" anchor="t"/>
          <a:lstStyle/>
          <a:p>
            <a:pPr algn="l" indent="0" marL="0">
              <a:lnSpc>
                <a:spcPts val="2250"/>
              </a:lnSpc>
              <a:buNone/>
            </a:pPr>
            <a:r>
              <a:rPr lang="en-US" sz="1400" dirty="0">
                <a:solidFill>
                  <a:srgbClr val="B0A9BC"/>
                </a:solidFill>
                <a:latin typeface="Open Sans" pitchFamily="34" charset="0"/>
                <a:ea typeface="Open Sans" pitchFamily="34" charset="-122"/>
                <a:cs typeface="Open Sans" pitchFamily="34" charset="-120"/>
              </a:rPr>
              <a:t>STRIDE provides a comprehensive framework for identifying different types of security threats. This mnemonic helps teams systematically consider various attack vectors that might affect their systems, ensuring thorough coverage during threat analysis.</a:t>
            </a:r>
            <a:endParaRPr lang="en-US" sz="1400" dirty="0"/>
          </a:p>
        </p:txBody>
      </p:sp>
      <p:sp>
        <p:nvSpPr>
          <p:cNvPr id="5" name="Text 2"/>
          <p:cNvSpPr/>
          <p:nvPr/>
        </p:nvSpPr>
        <p:spPr>
          <a:xfrm>
            <a:off x="6280190" y="2695694"/>
            <a:ext cx="7556421" cy="870823"/>
          </a:xfrm>
          <a:prstGeom prst="rect">
            <a:avLst/>
          </a:prstGeom>
          <a:noFill/>
          <a:ln/>
        </p:spPr>
        <p:txBody>
          <a:bodyPr wrap="square" lIns="0" tIns="0" rIns="0" bIns="0" rtlCol="0" anchor="t"/>
          <a:lstStyle/>
          <a:p>
            <a:pPr algn="l" indent="0" marL="0">
              <a:lnSpc>
                <a:spcPts val="2250"/>
              </a:lnSpc>
              <a:buNone/>
            </a:pPr>
            <a:r>
              <a:rPr lang="en-US" sz="1400" dirty="0">
                <a:solidFill>
                  <a:srgbClr val="B0A9BC"/>
                </a:solidFill>
                <a:latin typeface="Open Sans" pitchFamily="34" charset="0"/>
                <a:ea typeface="Open Sans" pitchFamily="34" charset="-122"/>
                <a:cs typeface="Open Sans" pitchFamily="34" charset="-120"/>
              </a:rPr>
              <a:t>By applying STRIDE to each component of a system, teams can brainstorm possible threats and develop appropriate mitigations for each category, creating a more robust security posture.</a:t>
            </a:r>
            <a:endParaRPr lang="en-US" sz="1400" dirty="0"/>
          </a:p>
        </p:txBody>
      </p:sp>
      <p:sp>
        <p:nvSpPr>
          <p:cNvPr id="6" name="Shape 3"/>
          <p:cNvSpPr/>
          <p:nvPr/>
        </p:nvSpPr>
        <p:spPr>
          <a:xfrm>
            <a:off x="6280190" y="3770590"/>
            <a:ext cx="7556421" cy="3677364"/>
          </a:xfrm>
          <a:prstGeom prst="roundRect">
            <a:avLst>
              <a:gd name="adj" fmla="val 4441"/>
            </a:avLst>
          </a:prstGeom>
          <a:noFill/>
          <a:ln w="7620">
            <a:solidFill>
              <a:srgbClr val="FFFFFF">
                <a:alpha val="24000"/>
              </a:srgbClr>
            </a:solidFill>
            <a:prstDash val="solid"/>
          </a:ln>
        </p:spPr>
      </p:sp>
      <p:sp>
        <p:nvSpPr>
          <p:cNvPr id="7" name="Shape 4"/>
          <p:cNvSpPr/>
          <p:nvPr/>
        </p:nvSpPr>
        <p:spPr>
          <a:xfrm>
            <a:off x="6287810" y="3778210"/>
            <a:ext cx="7541181" cy="523161"/>
          </a:xfrm>
          <a:prstGeom prst="rect">
            <a:avLst/>
          </a:prstGeom>
          <a:solidFill>
            <a:srgbClr val="FFFFFF">
              <a:alpha val="4000"/>
            </a:srgbClr>
          </a:solidFill>
          <a:ln/>
        </p:spPr>
      </p:sp>
      <p:sp>
        <p:nvSpPr>
          <p:cNvPr id="8" name="Text 5"/>
          <p:cNvSpPr/>
          <p:nvPr/>
        </p:nvSpPr>
        <p:spPr>
          <a:xfrm>
            <a:off x="6469261" y="3894653"/>
            <a:ext cx="3403878" cy="290274"/>
          </a:xfrm>
          <a:prstGeom prst="rect">
            <a:avLst/>
          </a:prstGeom>
          <a:noFill/>
          <a:ln/>
        </p:spPr>
        <p:txBody>
          <a:bodyPr wrap="none" lIns="0" tIns="0" rIns="0" bIns="0" rtlCol="0" anchor="t"/>
          <a:lstStyle/>
          <a:p>
            <a:pPr algn="l" indent="0" marL="0">
              <a:lnSpc>
                <a:spcPts val="2250"/>
              </a:lnSpc>
              <a:buNone/>
            </a:pPr>
            <a:r>
              <a:rPr lang="en-US" sz="1400" dirty="0">
                <a:solidFill>
                  <a:srgbClr val="B0A9BC"/>
                </a:solidFill>
                <a:latin typeface="Open Sans" pitchFamily="34" charset="0"/>
                <a:ea typeface="Open Sans" pitchFamily="34" charset="-122"/>
                <a:cs typeface="Open Sans" pitchFamily="34" charset="-120"/>
              </a:rPr>
              <a:t>Threat Type</a:t>
            </a:r>
            <a:endParaRPr lang="en-US" sz="1400" dirty="0"/>
          </a:p>
        </p:txBody>
      </p:sp>
      <p:sp>
        <p:nvSpPr>
          <p:cNvPr id="9" name="Text 6"/>
          <p:cNvSpPr/>
          <p:nvPr/>
        </p:nvSpPr>
        <p:spPr>
          <a:xfrm>
            <a:off x="10243661" y="3894653"/>
            <a:ext cx="3403878" cy="290274"/>
          </a:xfrm>
          <a:prstGeom prst="rect">
            <a:avLst/>
          </a:prstGeom>
          <a:noFill/>
          <a:ln/>
        </p:spPr>
        <p:txBody>
          <a:bodyPr wrap="none" lIns="0" tIns="0" rIns="0" bIns="0" rtlCol="0" anchor="t"/>
          <a:lstStyle/>
          <a:p>
            <a:pPr algn="l" indent="0" marL="0">
              <a:lnSpc>
                <a:spcPts val="2250"/>
              </a:lnSpc>
              <a:buNone/>
            </a:pPr>
            <a:r>
              <a:rPr lang="en-US" sz="1400" dirty="0">
                <a:solidFill>
                  <a:srgbClr val="B0A9BC"/>
                </a:solidFill>
                <a:latin typeface="Open Sans" pitchFamily="34" charset="0"/>
                <a:ea typeface="Open Sans" pitchFamily="34" charset="-122"/>
                <a:cs typeface="Open Sans" pitchFamily="34" charset="-120"/>
              </a:rPr>
              <a:t>Description</a:t>
            </a:r>
            <a:endParaRPr lang="en-US" sz="1400" dirty="0"/>
          </a:p>
        </p:txBody>
      </p:sp>
      <p:sp>
        <p:nvSpPr>
          <p:cNvPr id="10" name="Shape 7"/>
          <p:cNvSpPr/>
          <p:nvPr/>
        </p:nvSpPr>
        <p:spPr>
          <a:xfrm>
            <a:off x="6287810" y="4301371"/>
            <a:ext cx="7541181" cy="523161"/>
          </a:xfrm>
          <a:prstGeom prst="rect">
            <a:avLst/>
          </a:prstGeom>
          <a:solidFill>
            <a:srgbClr val="000000">
              <a:alpha val="4000"/>
            </a:srgbClr>
          </a:solidFill>
          <a:ln/>
        </p:spPr>
      </p:sp>
      <p:sp>
        <p:nvSpPr>
          <p:cNvPr id="11" name="Text 8"/>
          <p:cNvSpPr/>
          <p:nvPr/>
        </p:nvSpPr>
        <p:spPr>
          <a:xfrm>
            <a:off x="6469261" y="4417814"/>
            <a:ext cx="3403878" cy="290274"/>
          </a:xfrm>
          <a:prstGeom prst="rect">
            <a:avLst/>
          </a:prstGeom>
          <a:noFill/>
          <a:ln/>
        </p:spPr>
        <p:txBody>
          <a:bodyPr wrap="none" lIns="0" tIns="0" rIns="0" bIns="0" rtlCol="0" anchor="t"/>
          <a:lstStyle/>
          <a:p>
            <a:pPr algn="l" indent="0" marL="0">
              <a:lnSpc>
                <a:spcPts val="2250"/>
              </a:lnSpc>
              <a:buNone/>
            </a:pPr>
            <a:r>
              <a:rPr lang="en-US" sz="1400" dirty="0">
                <a:solidFill>
                  <a:srgbClr val="B0A9BC"/>
                </a:solidFill>
                <a:latin typeface="Open Sans" pitchFamily="34" charset="0"/>
                <a:ea typeface="Open Sans" pitchFamily="34" charset="-122"/>
                <a:cs typeface="Open Sans" pitchFamily="34" charset="-120"/>
              </a:rPr>
              <a:t>Spoofing</a:t>
            </a:r>
            <a:endParaRPr lang="en-US" sz="1400" dirty="0"/>
          </a:p>
        </p:txBody>
      </p:sp>
      <p:sp>
        <p:nvSpPr>
          <p:cNvPr id="12" name="Text 9"/>
          <p:cNvSpPr/>
          <p:nvPr/>
        </p:nvSpPr>
        <p:spPr>
          <a:xfrm>
            <a:off x="10243661" y="4417814"/>
            <a:ext cx="3403878" cy="290274"/>
          </a:xfrm>
          <a:prstGeom prst="rect">
            <a:avLst/>
          </a:prstGeom>
          <a:noFill/>
          <a:ln/>
        </p:spPr>
        <p:txBody>
          <a:bodyPr wrap="none" lIns="0" tIns="0" rIns="0" bIns="0" rtlCol="0" anchor="t"/>
          <a:lstStyle/>
          <a:p>
            <a:pPr algn="l" indent="0" marL="0">
              <a:lnSpc>
                <a:spcPts val="2250"/>
              </a:lnSpc>
              <a:buNone/>
            </a:pPr>
            <a:r>
              <a:rPr lang="en-US" sz="1400" dirty="0">
                <a:solidFill>
                  <a:srgbClr val="B0A9BC"/>
                </a:solidFill>
                <a:latin typeface="Open Sans" pitchFamily="34" charset="0"/>
                <a:ea typeface="Open Sans" pitchFamily="34" charset="-122"/>
                <a:cs typeface="Open Sans" pitchFamily="34" charset="-120"/>
              </a:rPr>
              <a:t>Impersonating identities</a:t>
            </a:r>
            <a:endParaRPr lang="en-US" sz="1400" dirty="0"/>
          </a:p>
        </p:txBody>
      </p:sp>
      <p:sp>
        <p:nvSpPr>
          <p:cNvPr id="13" name="Shape 10"/>
          <p:cNvSpPr/>
          <p:nvPr/>
        </p:nvSpPr>
        <p:spPr>
          <a:xfrm>
            <a:off x="6287810" y="4824532"/>
            <a:ext cx="7541181" cy="523161"/>
          </a:xfrm>
          <a:prstGeom prst="rect">
            <a:avLst/>
          </a:prstGeom>
          <a:solidFill>
            <a:srgbClr val="FFFFFF">
              <a:alpha val="4000"/>
            </a:srgbClr>
          </a:solidFill>
          <a:ln/>
        </p:spPr>
      </p:sp>
      <p:sp>
        <p:nvSpPr>
          <p:cNvPr id="14" name="Text 11"/>
          <p:cNvSpPr/>
          <p:nvPr/>
        </p:nvSpPr>
        <p:spPr>
          <a:xfrm>
            <a:off x="6469261" y="4940975"/>
            <a:ext cx="3403878" cy="290274"/>
          </a:xfrm>
          <a:prstGeom prst="rect">
            <a:avLst/>
          </a:prstGeom>
          <a:noFill/>
          <a:ln/>
        </p:spPr>
        <p:txBody>
          <a:bodyPr wrap="none" lIns="0" tIns="0" rIns="0" bIns="0" rtlCol="0" anchor="t"/>
          <a:lstStyle/>
          <a:p>
            <a:pPr algn="l" indent="0" marL="0">
              <a:lnSpc>
                <a:spcPts val="2250"/>
              </a:lnSpc>
              <a:buNone/>
            </a:pPr>
            <a:r>
              <a:rPr lang="en-US" sz="1400" dirty="0">
                <a:solidFill>
                  <a:srgbClr val="B0A9BC"/>
                </a:solidFill>
                <a:latin typeface="Open Sans" pitchFamily="34" charset="0"/>
                <a:ea typeface="Open Sans" pitchFamily="34" charset="-122"/>
                <a:cs typeface="Open Sans" pitchFamily="34" charset="-120"/>
              </a:rPr>
              <a:t>Tampering</a:t>
            </a:r>
            <a:endParaRPr lang="en-US" sz="1400" dirty="0"/>
          </a:p>
        </p:txBody>
      </p:sp>
      <p:sp>
        <p:nvSpPr>
          <p:cNvPr id="15" name="Text 12"/>
          <p:cNvSpPr/>
          <p:nvPr/>
        </p:nvSpPr>
        <p:spPr>
          <a:xfrm>
            <a:off x="10243661" y="4940975"/>
            <a:ext cx="3403878" cy="290274"/>
          </a:xfrm>
          <a:prstGeom prst="rect">
            <a:avLst/>
          </a:prstGeom>
          <a:noFill/>
          <a:ln/>
        </p:spPr>
        <p:txBody>
          <a:bodyPr wrap="none" lIns="0" tIns="0" rIns="0" bIns="0" rtlCol="0" anchor="t"/>
          <a:lstStyle/>
          <a:p>
            <a:pPr algn="l" indent="0" marL="0">
              <a:lnSpc>
                <a:spcPts val="2250"/>
              </a:lnSpc>
              <a:buNone/>
            </a:pPr>
            <a:r>
              <a:rPr lang="en-US" sz="1400" dirty="0">
                <a:solidFill>
                  <a:srgbClr val="B0A9BC"/>
                </a:solidFill>
                <a:latin typeface="Open Sans" pitchFamily="34" charset="0"/>
                <a:ea typeface="Open Sans" pitchFamily="34" charset="-122"/>
                <a:cs typeface="Open Sans" pitchFamily="34" charset="-120"/>
              </a:rPr>
              <a:t>Modifying data or processes</a:t>
            </a:r>
            <a:endParaRPr lang="en-US" sz="1400" dirty="0"/>
          </a:p>
        </p:txBody>
      </p:sp>
      <p:sp>
        <p:nvSpPr>
          <p:cNvPr id="16" name="Shape 13"/>
          <p:cNvSpPr/>
          <p:nvPr/>
        </p:nvSpPr>
        <p:spPr>
          <a:xfrm>
            <a:off x="6287810" y="5347692"/>
            <a:ext cx="7541181" cy="523161"/>
          </a:xfrm>
          <a:prstGeom prst="rect">
            <a:avLst/>
          </a:prstGeom>
          <a:solidFill>
            <a:srgbClr val="000000">
              <a:alpha val="4000"/>
            </a:srgbClr>
          </a:solidFill>
          <a:ln/>
        </p:spPr>
      </p:sp>
      <p:sp>
        <p:nvSpPr>
          <p:cNvPr id="17" name="Text 14"/>
          <p:cNvSpPr/>
          <p:nvPr/>
        </p:nvSpPr>
        <p:spPr>
          <a:xfrm>
            <a:off x="6469261" y="5464135"/>
            <a:ext cx="3403878" cy="290274"/>
          </a:xfrm>
          <a:prstGeom prst="rect">
            <a:avLst/>
          </a:prstGeom>
          <a:noFill/>
          <a:ln/>
        </p:spPr>
        <p:txBody>
          <a:bodyPr wrap="none" lIns="0" tIns="0" rIns="0" bIns="0" rtlCol="0" anchor="t"/>
          <a:lstStyle/>
          <a:p>
            <a:pPr algn="l" indent="0" marL="0">
              <a:lnSpc>
                <a:spcPts val="2250"/>
              </a:lnSpc>
              <a:buNone/>
            </a:pPr>
            <a:r>
              <a:rPr lang="en-US" sz="1400" dirty="0">
                <a:solidFill>
                  <a:srgbClr val="B0A9BC"/>
                </a:solidFill>
                <a:latin typeface="Open Sans" pitchFamily="34" charset="0"/>
                <a:ea typeface="Open Sans" pitchFamily="34" charset="-122"/>
                <a:cs typeface="Open Sans" pitchFamily="34" charset="-120"/>
              </a:rPr>
              <a:t>Repudiation</a:t>
            </a:r>
            <a:endParaRPr lang="en-US" sz="1400" dirty="0"/>
          </a:p>
        </p:txBody>
      </p:sp>
      <p:sp>
        <p:nvSpPr>
          <p:cNvPr id="18" name="Text 15"/>
          <p:cNvSpPr/>
          <p:nvPr/>
        </p:nvSpPr>
        <p:spPr>
          <a:xfrm>
            <a:off x="10243661" y="5464135"/>
            <a:ext cx="3403878" cy="290274"/>
          </a:xfrm>
          <a:prstGeom prst="rect">
            <a:avLst/>
          </a:prstGeom>
          <a:noFill/>
          <a:ln/>
        </p:spPr>
        <p:txBody>
          <a:bodyPr wrap="none" lIns="0" tIns="0" rIns="0" bIns="0" rtlCol="0" anchor="t"/>
          <a:lstStyle/>
          <a:p>
            <a:pPr algn="l" indent="0" marL="0">
              <a:lnSpc>
                <a:spcPts val="2250"/>
              </a:lnSpc>
              <a:buNone/>
            </a:pPr>
            <a:r>
              <a:rPr lang="en-US" sz="1400" dirty="0">
                <a:solidFill>
                  <a:srgbClr val="B0A9BC"/>
                </a:solidFill>
                <a:latin typeface="Open Sans" pitchFamily="34" charset="0"/>
                <a:ea typeface="Open Sans" pitchFamily="34" charset="-122"/>
                <a:cs typeface="Open Sans" pitchFamily="34" charset="-120"/>
              </a:rPr>
              <a:t>Denying actions performed</a:t>
            </a:r>
            <a:endParaRPr lang="en-US" sz="1400" dirty="0"/>
          </a:p>
        </p:txBody>
      </p:sp>
      <p:sp>
        <p:nvSpPr>
          <p:cNvPr id="19" name="Shape 16"/>
          <p:cNvSpPr/>
          <p:nvPr/>
        </p:nvSpPr>
        <p:spPr>
          <a:xfrm>
            <a:off x="6287810" y="5870853"/>
            <a:ext cx="7541181" cy="523161"/>
          </a:xfrm>
          <a:prstGeom prst="rect">
            <a:avLst/>
          </a:prstGeom>
          <a:solidFill>
            <a:srgbClr val="FFFFFF">
              <a:alpha val="4000"/>
            </a:srgbClr>
          </a:solidFill>
          <a:ln/>
        </p:spPr>
      </p:sp>
      <p:sp>
        <p:nvSpPr>
          <p:cNvPr id="20" name="Text 17"/>
          <p:cNvSpPr/>
          <p:nvPr/>
        </p:nvSpPr>
        <p:spPr>
          <a:xfrm>
            <a:off x="6469261" y="5987296"/>
            <a:ext cx="3403878" cy="290274"/>
          </a:xfrm>
          <a:prstGeom prst="rect">
            <a:avLst/>
          </a:prstGeom>
          <a:noFill/>
          <a:ln/>
        </p:spPr>
        <p:txBody>
          <a:bodyPr wrap="none" lIns="0" tIns="0" rIns="0" bIns="0" rtlCol="0" anchor="t"/>
          <a:lstStyle/>
          <a:p>
            <a:pPr algn="l" indent="0" marL="0">
              <a:lnSpc>
                <a:spcPts val="2250"/>
              </a:lnSpc>
              <a:buNone/>
            </a:pPr>
            <a:r>
              <a:rPr lang="en-US" sz="1400" dirty="0">
                <a:solidFill>
                  <a:srgbClr val="B0A9BC"/>
                </a:solidFill>
                <a:latin typeface="Open Sans" pitchFamily="34" charset="0"/>
                <a:ea typeface="Open Sans" pitchFamily="34" charset="-122"/>
                <a:cs typeface="Open Sans" pitchFamily="34" charset="-120"/>
              </a:rPr>
              <a:t>Information Disclosure</a:t>
            </a:r>
            <a:endParaRPr lang="en-US" sz="1400" dirty="0"/>
          </a:p>
        </p:txBody>
      </p:sp>
      <p:sp>
        <p:nvSpPr>
          <p:cNvPr id="21" name="Text 18"/>
          <p:cNvSpPr/>
          <p:nvPr/>
        </p:nvSpPr>
        <p:spPr>
          <a:xfrm>
            <a:off x="10243661" y="5987296"/>
            <a:ext cx="3403878" cy="290274"/>
          </a:xfrm>
          <a:prstGeom prst="rect">
            <a:avLst/>
          </a:prstGeom>
          <a:noFill/>
          <a:ln/>
        </p:spPr>
        <p:txBody>
          <a:bodyPr wrap="none" lIns="0" tIns="0" rIns="0" bIns="0" rtlCol="0" anchor="t"/>
          <a:lstStyle/>
          <a:p>
            <a:pPr algn="l" indent="0" marL="0">
              <a:lnSpc>
                <a:spcPts val="2250"/>
              </a:lnSpc>
              <a:buNone/>
            </a:pPr>
            <a:r>
              <a:rPr lang="en-US" sz="1400" dirty="0">
                <a:solidFill>
                  <a:srgbClr val="B0A9BC"/>
                </a:solidFill>
                <a:latin typeface="Open Sans" pitchFamily="34" charset="0"/>
                <a:ea typeface="Open Sans" pitchFamily="34" charset="-122"/>
                <a:cs typeface="Open Sans" pitchFamily="34" charset="-120"/>
              </a:rPr>
              <a:t>Data leakage</a:t>
            </a:r>
            <a:endParaRPr lang="en-US" sz="1400" dirty="0"/>
          </a:p>
        </p:txBody>
      </p:sp>
      <p:sp>
        <p:nvSpPr>
          <p:cNvPr id="22" name="Shape 19"/>
          <p:cNvSpPr/>
          <p:nvPr/>
        </p:nvSpPr>
        <p:spPr>
          <a:xfrm>
            <a:off x="6287810" y="6394013"/>
            <a:ext cx="7541181" cy="523161"/>
          </a:xfrm>
          <a:prstGeom prst="rect">
            <a:avLst/>
          </a:prstGeom>
          <a:solidFill>
            <a:srgbClr val="000000">
              <a:alpha val="4000"/>
            </a:srgbClr>
          </a:solidFill>
          <a:ln/>
        </p:spPr>
      </p:sp>
      <p:sp>
        <p:nvSpPr>
          <p:cNvPr id="23" name="Text 20"/>
          <p:cNvSpPr/>
          <p:nvPr/>
        </p:nvSpPr>
        <p:spPr>
          <a:xfrm>
            <a:off x="6469261" y="6510457"/>
            <a:ext cx="3403878" cy="290274"/>
          </a:xfrm>
          <a:prstGeom prst="rect">
            <a:avLst/>
          </a:prstGeom>
          <a:noFill/>
          <a:ln/>
        </p:spPr>
        <p:txBody>
          <a:bodyPr wrap="none" lIns="0" tIns="0" rIns="0" bIns="0" rtlCol="0" anchor="t"/>
          <a:lstStyle/>
          <a:p>
            <a:pPr algn="l" indent="0" marL="0">
              <a:lnSpc>
                <a:spcPts val="2250"/>
              </a:lnSpc>
              <a:buNone/>
            </a:pPr>
            <a:r>
              <a:rPr lang="en-US" sz="1400" dirty="0">
                <a:solidFill>
                  <a:srgbClr val="B0A9BC"/>
                </a:solidFill>
                <a:latin typeface="Open Sans" pitchFamily="34" charset="0"/>
                <a:ea typeface="Open Sans" pitchFamily="34" charset="-122"/>
                <a:cs typeface="Open Sans" pitchFamily="34" charset="-120"/>
              </a:rPr>
              <a:t>Denial of Service</a:t>
            </a:r>
            <a:endParaRPr lang="en-US" sz="1400" dirty="0"/>
          </a:p>
        </p:txBody>
      </p:sp>
      <p:sp>
        <p:nvSpPr>
          <p:cNvPr id="24" name="Text 21"/>
          <p:cNvSpPr/>
          <p:nvPr/>
        </p:nvSpPr>
        <p:spPr>
          <a:xfrm>
            <a:off x="10243661" y="6510457"/>
            <a:ext cx="3403878" cy="290274"/>
          </a:xfrm>
          <a:prstGeom prst="rect">
            <a:avLst/>
          </a:prstGeom>
          <a:noFill/>
          <a:ln/>
        </p:spPr>
        <p:txBody>
          <a:bodyPr wrap="none" lIns="0" tIns="0" rIns="0" bIns="0" rtlCol="0" anchor="t"/>
          <a:lstStyle/>
          <a:p>
            <a:pPr algn="l" indent="0" marL="0">
              <a:lnSpc>
                <a:spcPts val="2250"/>
              </a:lnSpc>
              <a:buNone/>
            </a:pPr>
            <a:r>
              <a:rPr lang="en-US" sz="1400" dirty="0">
                <a:solidFill>
                  <a:srgbClr val="B0A9BC"/>
                </a:solidFill>
                <a:latin typeface="Open Sans" pitchFamily="34" charset="0"/>
                <a:ea typeface="Open Sans" pitchFamily="34" charset="-122"/>
                <a:cs typeface="Open Sans" pitchFamily="34" charset="-120"/>
              </a:rPr>
              <a:t>Interrupting availability</a:t>
            </a:r>
            <a:endParaRPr lang="en-US" sz="1400" dirty="0"/>
          </a:p>
        </p:txBody>
      </p:sp>
      <p:sp>
        <p:nvSpPr>
          <p:cNvPr id="25" name="Shape 22"/>
          <p:cNvSpPr/>
          <p:nvPr/>
        </p:nvSpPr>
        <p:spPr>
          <a:xfrm>
            <a:off x="6287810" y="6917174"/>
            <a:ext cx="7541181" cy="523161"/>
          </a:xfrm>
          <a:prstGeom prst="rect">
            <a:avLst/>
          </a:prstGeom>
          <a:solidFill>
            <a:srgbClr val="FFFFFF">
              <a:alpha val="4000"/>
            </a:srgbClr>
          </a:solidFill>
          <a:ln/>
        </p:spPr>
      </p:sp>
      <p:sp>
        <p:nvSpPr>
          <p:cNvPr id="26" name="Text 23"/>
          <p:cNvSpPr/>
          <p:nvPr/>
        </p:nvSpPr>
        <p:spPr>
          <a:xfrm>
            <a:off x="6469261" y="7033617"/>
            <a:ext cx="3403878" cy="290274"/>
          </a:xfrm>
          <a:prstGeom prst="rect">
            <a:avLst/>
          </a:prstGeom>
          <a:noFill/>
          <a:ln/>
        </p:spPr>
        <p:txBody>
          <a:bodyPr wrap="none" lIns="0" tIns="0" rIns="0" bIns="0" rtlCol="0" anchor="t"/>
          <a:lstStyle/>
          <a:p>
            <a:pPr algn="l" indent="0" marL="0">
              <a:lnSpc>
                <a:spcPts val="2250"/>
              </a:lnSpc>
              <a:buNone/>
            </a:pPr>
            <a:r>
              <a:rPr lang="en-US" sz="1400" dirty="0">
                <a:solidFill>
                  <a:srgbClr val="B0A9BC"/>
                </a:solidFill>
                <a:latin typeface="Open Sans" pitchFamily="34" charset="0"/>
                <a:ea typeface="Open Sans" pitchFamily="34" charset="-122"/>
                <a:cs typeface="Open Sans" pitchFamily="34" charset="-120"/>
              </a:rPr>
              <a:t>Elevation of Privilege</a:t>
            </a:r>
            <a:endParaRPr lang="en-US" sz="1400" dirty="0"/>
          </a:p>
        </p:txBody>
      </p:sp>
      <p:sp>
        <p:nvSpPr>
          <p:cNvPr id="27" name="Text 24"/>
          <p:cNvSpPr/>
          <p:nvPr/>
        </p:nvSpPr>
        <p:spPr>
          <a:xfrm>
            <a:off x="10243661" y="7033617"/>
            <a:ext cx="3403878" cy="290274"/>
          </a:xfrm>
          <a:prstGeom prst="rect">
            <a:avLst/>
          </a:prstGeom>
          <a:noFill/>
          <a:ln/>
        </p:spPr>
        <p:txBody>
          <a:bodyPr wrap="none" lIns="0" tIns="0" rIns="0" bIns="0" rtlCol="0" anchor="t"/>
          <a:lstStyle/>
          <a:p>
            <a:pPr algn="l" indent="0" marL="0">
              <a:lnSpc>
                <a:spcPts val="2250"/>
              </a:lnSpc>
              <a:buNone/>
            </a:pPr>
            <a:r>
              <a:rPr lang="en-US" sz="1400" dirty="0">
                <a:solidFill>
                  <a:srgbClr val="B0A9BC"/>
                </a:solidFill>
                <a:latin typeface="Open Sans" pitchFamily="34" charset="0"/>
                <a:ea typeface="Open Sans" pitchFamily="34" charset="-122"/>
                <a:cs typeface="Open Sans" pitchFamily="34" charset="-120"/>
              </a:rPr>
              <a:t>Unauthorized access escalation</a:t>
            </a:r>
            <a:endParaRPr lang="en-US" sz="1400" dirty="0"/>
          </a:p>
        </p:txBody>
      </p:sp>
      <p:pic>
        <p:nvPicPr>
          <p:cNvPr id="28" name="Image 1" descr="preencoded.png">    </p:cNvPr>
          <p:cNvPicPr>
            <a:picLocks noChangeAspect="1"/>
          </p:cNvPicPr>
          <p:nvPr/>
        </p:nvPicPr>
        <p:blipFill>
          <a:blip r:embed="rId2"/>
          <a:stretch>
            <a:fillRect/>
          </a:stretch>
        </p:blipFill>
        <p:spPr>
          <a:xfrm>
            <a:off x="13959840" y="228600"/>
            <a:ext cx="441960" cy="59436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2025-05-10T11:54:52Z</dcterms:created>
  <dcterms:modified xsi:type="dcterms:W3CDTF">2025-05-10T11:54:52Z</dcterms:modified>
</cp:coreProperties>
</file>